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60" r:id="rId2"/>
    <p:sldId id="257" r:id="rId3"/>
    <p:sldId id="258" r:id="rId4"/>
    <p:sldId id="259" r:id="rId5"/>
    <p:sldId id="261" r:id="rId6"/>
    <p:sldId id="263"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2" r:id="rId34"/>
    <p:sldId id="296" r:id="rId35"/>
    <p:sldId id="293" r:id="rId36"/>
    <p:sldId id="297" r:id="rId37"/>
    <p:sldId id="298" r:id="rId38"/>
    <p:sldId id="291" r:id="rId39"/>
    <p:sldId id="294" r:id="rId40"/>
    <p:sldId id="316" r:id="rId41"/>
    <p:sldId id="317" r:id="rId42"/>
    <p:sldId id="318" r:id="rId43"/>
    <p:sldId id="319" r:id="rId44"/>
    <p:sldId id="320" r:id="rId45"/>
    <p:sldId id="321" r:id="rId46"/>
    <p:sldId id="322" r:id="rId47"/>
    <p:sldId id="324" r:id="rId48"/>
    <p:sldId id="325" r:id="rId49"/>
    <p:sldId id="326" r:id="rId50"/>
    <p:sldId id="327" r:id="rId51"/>
    <p:sldId id="328" r:id="rId52"/>
    <p:sldId id="329" r:id="rId53"/>
    <p:sldId id="330" r:id="rId54"/>
    <p:sldId id="331" r:id="rId55"/>
    <p:sldId id="332" r:id="rId56"/>
    <p:sldId id="338" r:id="rId57"/>
    <p:sldId id="334" r:id="rId58"/>
    <p:sldId id="335" r:id="rId59"/>
    <p:sldId id="337" r:id="rId6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3399"/>
    <a:srgbClr val="CCCCFF"/>
    <a:srgbClr val="FF99FF"/>
    <a:srgbClr val="66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84794" autoAdjust="0"/>
  </p:normalViewPr>
  <p:slideViewPr>
    <p:cSldViewPr snapToGrid="0">
      <p:cViewPr varScale="1">
        <p:scale>
          <a:sx n="60" d="100"/>
          <a:sy n="60" d="100"/>
        </p:scale>
        <p:origin x="906"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DE4E65-E812-4B00-BED8-DB7B5D61D422}" type="datetimeFigureOut">
              <a:rPr kumimoji="1" lang="ja-JP" altLang="en-US" smtClean="0"/>
              <a:t>2022/10/15</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3C1B1C-4404-4C88-BBC0-6F46A43DFEEC}" type="slidenum">
              <a:rPr kumimoji="1" lang="ja-JP" altLang="en-US" smtClean="0"/>
              <a:t>‹#›</a:t>
            </a:fld>
            <a:endParaRPr kumimoji="1" lang="ja-JP" altLang="en-US"/>
          </a:p>
        </p:txBody>
      </p:sp>
    </p:spTree>
    <p:extLst>
      <p:ext uri="{BB962C8B-B14F-4D97-AF65-F5344CB8AC3E}">
        <p14:creationId xmlns:p14="http://schemas.microsoft.com/office/powerpoint/2010/main" val="3438734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4596E-8DE1-4311-80B2-1014825038EA}" type="datetimeFigureOut">
              <a:rPr kumimoji="1" lang="ja-JP" altLang="en-US" smtClean="0"/>
              <a:t>2022/10/15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6F26A-0F37-4ECC-A6C1-DCC9F8C76215}" type="slidenum">
              <a:rPr kumimoji="1" lang="ja-JP" altLang="en-US" smtClean="0"/>
              <a:t>‹#›</a:t>
            </a:fld>
            <a:endParaRPr kumimoji="1" lang="ja-JP" altLang="en-US"/>
          </a:p>
        </p:txBody>
      </p:sp>
    </p:spTree>
    <p:extLst>
      <p:ext uri="{BB962C8B-B14F-4D97-AF65-F5344CB8AC3E}">
        <p14:creationId xmlns:p14="http://schemas.microsoft.com/office/powerpoint/2010/main" val="4268943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D6F26A-0F37-4ECC-A6C1-DCC9F8C76215}" type="slidenum">
              <a:rPr kumimoji="1" lang="ja-JP" altLang="en-US" smtClean="0"/>
              <a:t>5</a:t>
            </a:fld>
            <a:endParaRPr kumimoji="1" lang="ja-JP" altLang="en-US"/>
          </a:p>
        </p:txBody>
      </p:sp>
    </p:spTree>
    <p:extLst>
      <p:ext uri="{BB962C8B-B14F-4D97-AF65-F5344CB8AC3E}">
        <p14:creationId xmlns:p14="http://schemas.microsoft.com/office/powerpoint/2010/main" val="206032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D6F26A-0F37-4ECC-A6C1-DCC9F8C76215}" type="slidenum">
              <a:rPr kumimoji="1" lang="ja-JP" altLang="en-US" smtClean="0"/>
              <a:t>8</a:t>
            </a:fld>
            <a:endParaRPr kumimoji="1" lang="ja-JP" altLang="en-US"/>
          </a:p>
        </p:txBody>
      </p:sp>
    </p:spTree>
    <p:extLst>
      <p:ext uri="{BB962C8B-B14F-4D97-AF65-F5344CB8AC3E}">
        <p14:creationId xmlns:p14="http://schemas.microsoft.com/office/powerpoint/2010/main" val="275667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D6F26A-0F37-4ECC-A6C1-DCC9F8C76215}" type="slidenum">
              <a:rPr kumimoji="1" lang="ja-JP" altLang="en-US" smtClean="0"/>
              <a:t>9</a:t>
            </a:fld>
            <a:endParaRPr kumimoji="1" lang="ja-JP" altLang="en-US"/>
          </a:p>
        </p:txBody>
      </p:sp>
    </p:spTree>
    <p:extLst>
      <p:ext uri="{BB962C8B-B14F-4D97-AF65-F5344CB8AC3E}">
        <p14:creationId xmlns:p14="http://schemas.microsoft.com/office/powerpoint/2010/main" val="368131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D6F26A-0F37-4ECC-A6C1-DCC9F8C76215}" type="slidenum">
              <a:rPr kumimoji="1" lang="ja-JP" altLang="en-US" smtClean="0"/>
              <a:t>19</a:t>
            </a:fld>
            <a:endParaRPr kumimoji="1" lang="ja-JP" altLang="en-US"/>
          </a:p>
        </p:txBody>
      </p:sp>
    </p:spTree>
    <p:extLst>
      <p:ext uri="{BB962C8B-B14F-4D97-AF65-F5344CB8AC3E}">
        <p14:creationId xmlns:p14="http://schemas.microsoft.com/office/powerpoint/2010/main" val="258651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395423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49982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410108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70542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96979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423015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362461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75304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163037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390397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CEF1060-ECE9-4248-9852-C0368D52DB02}" type="datetimeFigureOut">
              <a:rPr kumimoji="1" lang="ja-JP" altLang="en-US" smtClean="0"/>
              <a:t>2022/10/15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1449862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F1060-ECE9-4248-9852-C0368D52DB02}" type="datetimeFigureOut">
              <a:rPr kumimoji="1" lang="ja-JP" altLang="en-US" smtClean="0"/>
              <a:t>2022/10/15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1EBCA-1B30-47DD-BDEB-AD35D98E48FF}" type="slidenum">
              <a:rPr kumimoji="1" lang="ja-JP" altLang="en-US" smtClean="0"/>
              <a:t>‹#›</a:t>
            </a:fld>
            <a:endParaRPr kumimoji="1" lang="ja-JP" altLang="en-US"/>
          </a:p>
        </p:txBody>
      </p:sp>
    </p:spTree>
    <p:extLst>
      <p:ext uri="{BB962C8B-B14F-4D97-AF65-F5344CB8AC3E}">
        <p14:creationId xmlns:p14="http://schemas.microsoft.com/office/powerpoint/2010/main" val="75650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tif"/><Relationship Id="rId5" Type="http://schemas.openxmlformats.org/officeDocument/2006/relationships/image" Target="../media/image4.tif"/><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3278" y="365126"/>
            <a:ext cx="10430522" cy="1010914"/>
          </a:xfrm>
        </p:spPr>
        <p:txBody>
          <a:bodyPr>
            <a:normAutofit fontScale="90000"/>
          </a:bodyPr>
          <a:lstStyle/>
          <a:p>
            <a:r>
              <a:rPr lang="ja-JP" altLang="en-US" sz="2400" dirty="0" smtClean="0"/>
              <a:t>　</a:t>
            </a:r>
            <a:r>
              <a:rPr lang="ja-JP" altLang="en-US" sz="2000" dirty="0" smtClean="0"/>
              <a:t>山梨</a:t>
            </a:r>
            <a:r>
              <a:rPr lang="ja-JP" altLang="en-US" sz="2000" dirty="0"/>
              <a:t>重複障害教育</a:t>
            </a:r>
            <a:r>
              <a:rPr lang="ja-JP" altLang="en-US" sz="2000" dirty="0" smtClean="0"/>
              <a:t>研究会２０２０．８．２３</a:t>
            </a:r>
            <a:r>
              <a:rPr lang="en-US" altLang="ja-JP" sz="2000" dirty="0"/>
              <a:t/>
            </a:r>
            <a:br>
              <a:rPr lang="en-US" altLang="ja-JP" sz="2000" dirty="0"/>
            </a:br>
            <a:r>
              <a:rPr lang="en-US" altLang="ja-JP" sz="2800" dirty="0"/>
              <a:t/>
            </a:r>
            <a:br>
              <a:rPr lang="en-US" altLang="ja-JP" sz="2800" dirty="0"/>
            </a:br>
            <a:r>
              <a:rPr lang="ja-JP" altLang="en-US" sz="2800" dirty="0" smtClean="0"/>
              <a:t>　　　　　　　　　　　　</a:t>
            </a:r>
            <a:r>
              <a:rPr lang="en-US" altLang="ja-JP" sz="2800" dirty="0" smtClean="0"/>
              <a:t>『</a:t>
            </a:r>
            <a:r>
              <a:rPr lang="ja-JP" altLang="en-US" sz="2800" dirty="0"/>
              <a:t>人間行動の成りたち</a:t>
            </a:r>
            <a:r>
              <a:rPr lang="en-US" altLang="ja-JP" sz="2800" dirty="0"/>
              <a:t>』</a:t>
            </a:r>
            <a:r>
              <a:rPr lang="ja-JP" altLang="en-US" sz="2800" dirty="0"/>
              <a:t>を読む</a:t>
            </a:r>
            <a:r>
              <a:rPr lang="ja-JP" altLang="en-US" sz="2800" dirty="0" smtClean="0"/>
              <a:t>（第五回）</a:t>
            </a:r>
            <a:endParaRPr kumimoji="1" lang="ja-JP" altLang="en-US" sz="2800" dirty="0"/>
          </a:p>
        </p:txBody>
      </p:sp>
      <p:sp>
        <p:nvSpPr>
          <p:cNvPr id="3" name="コンテンツ プレースホルダー 2"/>
          <p:cNvSpPr>
            <a:spLocks noGrp="1"/>
          </p:cNvSpPr>
          <p:nvPr>
            <p:ph idx="1"/>
          </p:nvPr>
        </p:nvSpPr>
        <p:spPr>
          <a:xfrm>
            <a:off x="838200" y="1825624"/>
            <a:ext cx="10515600" cy="5032376"/>
          </a:xfrm>
        </p:spPr>
        <p:txBody>
          <a:bodyPr>
            <a:normAutofit/>
          </a:bodyPr>
          <a:lstStyle/>
          <a:p>
            <a:pPr marL="0" indent="0">
              <a:buNone/>
            </a:pPr>
            <a:endParaRPr lang="en-US" altLang="ja-JP" dirty="0"/>
          </a:p>
          <a:p>
            <a:pPr marL="0" indent="0">
              <a:buNone/>
            </a:pPr>
            <a:endParaRPr lang="en-US" altLang="ja-JP" sz="1600" dirty="0" smtClean="0"/>
          </a:p>
          <a:p>
            <a:pPr marL="0" indent="0">
              <a:buNone/>
            </a:pPr>
            <a:endParaRPr lang="en-US" altLang="ja-JP" sz="1600" dirty="0"/>
          </a:p>
          <a:p>
            <a:pPr marL="0" indent="0">
              <a:buNone/>
            </a:pPr>
            <a:endParaRPr lang="en-US" altLang="ja-JP" sz="1600" dirty="0" smtClean="0"/>
          </a:p>
          <a:p>
            <a:pPr marL="0" indent="0">
              <a:buNone/>
            </a:pPr>
            <a:endParaRPr lang="en-US" altLang="ja-JP" sz="1600" dirty="0"/>
          </a:p>
          <a:p>
            <a:pPr marL="0" indent="0">
              <a:buNone/>
            </a:pPr>
            <a:endParaRPr lang="en-US" altLang="ja-JP" sz="1600" dirty="0" smtClean="0"/>
          </a:p>
          <a:p>
            <a:pPr marL="0" indent="0">
              <a:buNone/>
            </a:pPr>
            <a:endParaRPr lang="en-US" altLang="ja-JP" sz="1600" dirty="0"/>
          </a:p>
          <a:p>
            <a:pPr marL="0" indent="0">
              <a:buNone/>
            </a:pPr>
            <a:endParaRPr lang="en-US" altLang="ja-JP" sz="1600" dirty="0" smtClean="0"/>
          </a:p>
          <a:p>
            <a:pPr marL="0" indent="0">
              <a:buNone/>
            </a:pPr>
            <a:endParaRPr lang="en-US" altLang="ja-JP" sz="1600" dirty="0"/>
          </a:p>
          <a:p>
            <a:pPr marL="0" indent="0">
              <a:buNone/>
            </a:pPr>
            <a:endParaRPr lang="en-US" altLang="ja-JP" sz="1600" dirty="0" smtClean="0"/>
          </a:p>
          <a:p>
            <a:pPr marL="0" indent="0">
              <a:buNone/>
            </a:pPr>
            <a:endParaRPr lang="en-US" altLang="ja-JP" sz="1600" dirty="0"/>
          </a:p>
          <a:p>
            <a:pPr marL="0" indent="0">
              <a:buNone/>
            </a:pPr>
            <a:r>
              <a:rPr lang="ja-JP" altLang="en-US" sz="1200" dirty="0" smtClean="0"/>
              <a:t>以下の</a:t>
            </a:r>
            <a:r>
              <a:rPr lang="ja-JP" altLang="en-US" sz="1200" dirty="0"/>
              <a:t>資料</a:t>
            </a:r>
            <a:r>
              <a:rPr lang="ja-JP" altLang="en-US" sz="1200" dirty="0" smtClean="0"/>
              <a:t>は</a:t>
            </a:r>
            <a:r>
              <a:rPr lang="en-US" altLang="ja-JP" sz="1200" dirty="0" smtClean="0"/>
              <a:t>『</a:t>
            </a:r>
            <a:r>
              <a:rPr lang="ja-JP" altLang="en-US" sz="1200" dirty="0" smtClean="0"/>
              <a:t>人間行動の成りたち</a:t>
            </a:r>
            <a:r>
              <a:rPr lang="en-US" altLang="ja-JP" sz="1200" dirty="0" smtClean="0"/>
              <a:t>』</a:t>
            </a:r>
            <a:r>
              <a:rPr lang="ja-JP" altLang="en-US" sz="1200" dirty="0" smtClean="0"/>
              <a:t>の要約です。中島先生は実際に関わった数多くの事例に基づいてこの研究紀要を書かれていますが、全貌を正確に理解するためには、ぜひ、原本をお読みいただきたく思います。</a:t>
            </a:r>
            <a:endParaRPr lang="en-US" altLang="ja-JP" sz="1200" dirty="0" smtClean="0"/>
          </a:p>
          <a:p>
            <a:pPr marL="0" indent="0">
              <a:buNone/>
            </a:pPr>
            <a:r>
              <a:rPr lang="ja-JP" altLang="en-US" sz="1200" smtClean="0"/>
              <a:t>　　　　　　　　　　　　　　　　　　　　　　　　　　　　　　　　　　　　　　　　</a:t>
            </a:r>
            <a:r>
              <a:rPr lang="ja-JP" altLang="en-US" sz="1200" dirty="0" smtClean="0"/>
              <a:t>　　　　　　　　　　　　　　　　　　　　　　　　　　　　　　　　　　　　　　　　　　　　　　　　間野　明美　　</a:t>
            </a:r>
            <a:endParaRPr kumimoji="1" lang="en-US" altLang="ja-JP" sz="1200" dirty="0" smtClean="0"/>
          </a:p>
        </p:txBody>
      </p:sp>
      <p:sp>
        <p:nvSpPr>
          <p:cNvPr id="5" name="角丸四角形 4"/>
          <p:cNvSpPr/>
          <p:nvPr/>
        </p:nvSpPr>
        <p:spPr>
          <a:xfrm>
            <a:off x="2602637" y="1926454"/>
            <a:ext cx="6986726" cy="3382392"/>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ja-JP" altLang="en-US" sz="1300" dirty="0">
                <a:solidFill>
                  <a:prstClr val="black"/>
                </a:solidFill>
              </a:rPr>
              <a:t>公益財団法人</a:t>
            </a:r>
            <a:r>
              <a:rPr lang="ja-JP" altLang="en-US" sz="1700" dirty="0">
                <a:solidFill>
                  <a:prstClr val="black"/>
                </a:solidFill>
              </a:rPr>
              <a:t>重複障害教育研究所　研究紀要第</a:t>
            </a:r>
            <a:r>
              <a:rPr lang="en-US" altLang="ja-JP" sz="1700" dirty="0">
                <a:solidFill>
                  <a:prstClr val="black"/>
                </a:solidFill>
              </a:rPr>
              <a:t>1</a:t>
            </a:r>
            <a:r>
              <a:rPr lang="ja-JP" altLang="en-US" sz="1700" dirty="0">
                <a:solidFill>
                  <a:prstClr val="black"/>
                </a:solidFill>
              </a:rPr>
              <a:t>巻第</a:t>
            </a:r>
            <a:r>
              <a:rPr lang="en-US" altLang="ja-JP" sz="1700" dirty="0">
                <a:solidFill>
                  <a:prstClr val="black"/>
                </a:solidFill>
              </a:rPr>
              <a:t>2</a:t>
            </a:r>
            <a:r>
              <a:rPr lang="ja-JP" altLang="en-US" sz="1700" dirty="0">
                <a:solidFill>
                  <a:prstClr val="black"/>
                </a:solidFill>
              </a:rPr>
              <a:t>号</a:t>
            </a:r>
            <a:endParaRPr lang="en-US" altLang="ja-JP" sz="1700" dirty="0">
              <a:solidFill>
                <a:prstClr val="black"/>
              </a:solidFill>
            </a:endParaRPr>
          </a:p>
          <a:p>
            <a:pPr lvl="0" algn="ctr">
              <a:lnSpc>
                <a:spcPct val="90000"/>
              </a:lnSpc>
              <a:spcBef>
                <a:spcPts val="1000"/>
              </a:spcBef>
            </a:pPr>
            <a:endParaRPr lang="en-US" altLang="ja-JP" sz="1700" dirty="0">
              <a:solidFill>
                <a:prstClr val="black"/>
              </a:solidFill>
            </a:endParaRPr>
          </a:p>
          <a:p>
            <a:pPr lvl="0" algn="ctr">
              <a:lnSpc>
                <a:spcPct val="90000"/>
              </a:lnSpc>
              <a:spcBef>
                <a:spcPts val="1000"/>
              </a:spcBef>
            </a:pPr>
            <a:r>
              <a:rPr lang="ja-JP" altLang="en-US" sz="2800" dirty="0">
                <a:solidFill>
                  <a:prstClr val="black"/>
                </a:solidFill>
              </a:rPr>
              <a:t>中島昭美：人間行動の成りたち</a:t>
            </a:r>
            <a:endParaRPr lang="en-US" altLang="ja-JP" sz="2800" dirty="0">
              <a:solidFill>
                <a:prstClr val="black"/>
              </a:solidFill>
            </a:endParaRPr>
          </a:p>
          <a:p>
            <a:pPr lvl="0" algn="ctr">
              <a:lnSpc>
                <a:spcPct val="90000"/>
              </a:lnSpc>
              <a:spcBef>
                <a:spcPts val="1000"/>
              </a:spcBef>
            </a:pPr>
            <a:r>
              <a:rPr lang="ja-JP" altLang="en-US" sz="2000" dirty="0" err="1">
                <a:solidFill>
                  <a:prstClr val="black"/>
                </a:solidFill>
              </a:rPr>
              <a:t>ー</a:t>
            </a:r>
            <a:r>
              <a:rPr lang="ja-JP" altLang="en-US" sz="2000" dirty="0">
                <a:solidFill>
                  <a:prstClr val="black"/>
                </a:solidFill>
              </a:rPr>
              <a:t>重複障害教育の基本的立場からー</a:t>
            </a:r>
            <a:endParaRPr lang="en-US" altLang="ja-JP" sz="2000" dirty="0">
              <a:solidFill>
                <a:prstClr val="black"/>
              </a:solidFill>
            </a:endParaRPr>
          </a:p>
          <a:p>
            <a:pPr lvl="0" algn="ctr">
              <a:lnSpc>
                <a:spcPct val="90000"/>
              </a:lnSpc>
              <a:spcBef>
                <a:spcPts val="1000"/>
              </a:spcBef>
            </a:pPr>
            <a:r>
              <a:rPr lang="ja-JP" altLang="en-US" sz="1700" dirty="0" smtClean="0">
                <a:solidFill>
                  <a:prstClr val="black"/>
                </a:solidFill>
              </a:rPr>
              <a:t>（</a:t>
            </a:r>
            <a:r>
              <a:rPr lang="ja-JP" altLang="en-US" sz="1700" dirty="0">
                <a:solidFill>
                  <a:prstClr val="black"/>
                </a:solidFill>
              </a:rPr>
              <a:t>初版：</a:t>
            </a:r>
            <a:r>
              <a:rPr lang="en-US" altLang="ja-JP" sz="1700" dirty="0">
                <a:solidFill>
                  <a:prstClr val="black"/>
                </a:solidFill>
              </a:rPr>
              <a:t>1977</a:t>
            </a:r>
            <a:r>
              <a:rPr lang="ja-JP" altLang="en-US" sz="1700" dirty="0">
                <a:solidFill>
                  <a:prstClr val="black"/>
                </a:solidFill>
              </a:rPr>
              <a:t>年</a:t>
            </a:r>
            <a:r>
              <a:rPr lang="en-US" altLang="ja-JP" sz="1700" dirty="0">
                <a:solidFill>
                  <a:prstClr val="black"/>
                </a:solidFill>
              </a:rPr>
              <a:t>3</a:t>
            </a:r>
            <a:r>
              <a:rPr lang="ja-JP" altLang="en-US" sz="1700" dirty="0">
                <a:solidFill>
                  <a:prstClr val="black"/>
                </a:solidFill>
              </a:rPr>
              <a:t>月）</a:t>
            </a:r>
          </a:p>
        </p:txBody>
      </p:sp>
    </p:spTree>
    <p:extLst>
      <p:ext uri="{BB962C8B-B14F-4D97-AF65-F5344CB8AC3E}">
        <p14:creationId xmlns:p14="http://schemas.microsoft.com/office/powerpoint/2010/main" val="476148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16746" y="577050"/>
            <a:ext cx="10537054" cy="5599914"/>
          </a:xfrm>
        </p:spPr>
        <p:txBody>
          <a:bodyPr>
            <a:normAutofit/>
          </a:bodyPr>
          <a:lstStyle/>
          <a:p>
            <a:pPr marL="0" indent="0">
              <a:buNone/>
            </a:pPr>
            <a:r>
              <a:rPr kumimoji="1" lang="ja-JP" altLang="en-US" sz="2000" dirty="0" smtClean="0"/>
              <a:t>生理学的感覚とは別に、いかにしてヒトとしての感覚を成立させるか。</a:t>
            </a:r>
            <a:endParaRPr kumimoji="1" lang="en-US" altLang="ja-JP" sz="2000" dirty="0" smtClean="0"/>
          </a:p>
          <a:p>
            <a:pPr marL="0" indent="0">
              <a:buNone/>
            </a:pPr>
            <a:r>
              <a:rPr lang="ja-JP" altLang="en-US" sz="2000" dirty="0" smtClean="0"/>
              <a:t>　　　　　　　　　　　　　　　　　　　　　　　　　　　　　　　感覚</a:t>
            </a:r>
            <a:r>
              <a:rPr lang="ja-JP" altLang="en-US" sz="2000" dirty="0"/>
              <a:t>をいかに有効に活用する</a:t>
            </a:r>
            <a:r>
              <a:rPr lang="ja-JP" altLang="en-US" sz="2000" dirty="0" smtClean="0"/>
              <a:t>か</a:t>
            </a:r>
            <a:endParaRPr lang="en-US" altLang="ja-JP" sz="2000" dirty="0" smtClean="0"/>
          </a:p>
          <a:p>
            <a:pPr marL="0" indent="0">
              <a:buNone/>
            </a:pPr>
            <a:r>
              <a:rPr lang="ja-JP" altLang="en-US" sz="2000" dirty="0"/>
              <a:t>　</a:t>
            </a:r>
            <a:r>
              <a:rPr lang="ja-JP" altLang="en-US" sz="2000" dirty="0" smtClean="0"/>
              <a:t>　　　　　　　　　　　　　　　　　　　　　　　　　　　　　　↓</a:t>
            </a:r>
            <a:endParaRPr kumimoji="1" lang="en-US" altLang="ja-JP" sz="2000" dirty="0" smtClean="0"/>
          </a:p>
          <a:p>
            <a:pPr marL="0" indent="0">
              <a:buNone/>
            </a:pPr>
            <a:r>
              <a:rPr lang="ja-JP" altLang="en-US" sz="2000" dirty="0" smtClean="0"/>
              <a:t>　　　　　　　　　　　　　　　　　　　　　　</a:t>
            </a:r>
            <a:r>
              <a:rPr lang="ja-JP" altLang="en-US" sz="2000" dirty="0"/>
              <a:t>　</a:t>
            </a:r>
            <a:r>
              <a:rPr lang="ja-JP" altLang="en-US" sz="2000" u="sng" dirty="0" smtClean="0">
                <a:solidFill>
                  <a:srgbClr val="CC0066"/>
                </a:solidFill>
              </a:rPr>
              <a:t>感覚を運動の自発につなぐ初期学習の工夫</a:t>
            </a:r>
            <a:r>
              <a:rPr lang="ja-JP" altLang="en-US" sz="2000" dirty="0" smtClean="0"/>
              <a:t>が大切</a:t>
            </a:r>
            <a:endParaRPr kumimoji="1" lang="en-US" altLang="ja-JP" sz="2000" dirty="0" smtClean="0"/>
          </a:p>
          <a:p>
            <a:pPr marL="0" indent="0">
              <a:buNone/>
            </a:pPr>
            <a:endParaRPr lang="en-US" altLang="ja-JP" sz="2000" dirty="0"/>
          </a:p>
          <a:p>
            <a:pPr marL="0" indent="0">
              <a:buNone/>
            </a:pPr>
            <a:r>
              <a:rPr kumimoji="1" lang="ja-JP" altLang="en-US" sz="2000" dirty="0" smtClean="0"/>
              <a:t>　　</a:t>
            </a:r>
            <a:r>
              <a:rPr kumimoji="1" lang="ja-JP" altLang="en-US" sz="2400" u="sng" dirty="0" smtClean="0">
                <a:solidFill>
                  <a:srgbClr val="C00000"/>
                </a:solidFill>
              </a:rPr>
              <a:t>感覚</a:t>
            </a:r>
            <a:r>
              <a:rPr kumimoji="1" lang="ja-JP" altLang="en-US" sz="2400" dirty="0" smtClean="0"/>
              <a:t>→外界を機械のように正確に写す受動的なものではない</a:t>
            </a:r>
            <a:endParaRPr kumimoji="1" lang="en-US" altLang="ja-JP" sz="2400" dirty="0" smtClean="0"/>
          </a:p>
          <a:p>
            <a:pPr marL="0" indent="0">
              <a:buNone/>
            </a:pPr>
            <a:r>
              <a:rPr lang="ja-JP" altLang="en-US" sz="2400" dirty="0"/>
              <a:t>　</a:t>
            </a:r>
            <a:r>
              <a:rPr lang="ja-JP" altLang="en-US" sz="2400" dirty="0" smtClean="0"/>
              <a:t>　　　　　　　　・一方的に受け止めるものではなく、働きかけるもの</a:t>
            </a:r>
            <a:endParaRPr lang="en-US" altLang="ja-JP" sz="2400" dirty="0" smtClean="0"/>
          </a:p>
          <a:p>
            <a:pPr marL="0" indent="0">
              <a:buNone/>
            </a:pPr>
            <a:r>
              <a:rPr kumimoji="1" lang="ja-JP" altLang="en-US" sz="2400" dirty="0"/>
              <a:t>　</a:t>
            </a:r>
            <a:r>
              <a:rPr kumimoji="1" lang="ja-JP" altLang="en-US" sz="2400" dirty="0" smtClean="0"/>
              <a:t>　　　　　　　　・外界刺激を受容するものではなく、外界へと探し求めていくもの</a:t>
            </a:r>
            <a:endParaRPr kumimoji="1" lang="en-US" altLang="ja-JP" sz="2400" dirty="0" smtClean="0"/>
          </a:p>
          <a:p>
            <a:pPr marL="0" indent="0">
              <a:buNone/>
            </a:pPr>
            <a:r>
              <a:rPr lang="ja-JP" altLang="en-US" sz="2400" dirty="0"/>
              <a:t>　</a:t>
            </a:r>
            <a:r>
              <a:rPr lang="ja-JP" altLang="en-US" sz="2400" dirty="0" smtClean="0"/>
              <a:t>　　　　　　　　</a:t>
            </a:r>
            <a:endParaRPr lang="en-US" altLang="ja-JP" sz="2400" dirty="0" smtClean="0"/>
          </a:p>
          <a:p>
            <a:pPr marL="0" indent="0">
              <a:buNone/>
            </a:pPr>
            <a:r>
              <a:rPr lang="ja-JP" altLang="en-US" sz="2400" dirty="0"/>
              <a:t>　</a:t>
            </a:r>
            <a:r>
              <a:rPr lang="ja-JP" altLang="en-US" sz="2400" dirty="0" smtClean="0"/>
              <a:t>　　　　　　　</a:t>
            </a:r>
            <a:r>
              <a:rPr kumimoji="1" lang="ja-JP" altLang="en-US" sz="2400" dirty="0" smtClean="0">
                <a:solidFill>
                  <a:srgbClr val="CC0066"/>
                </a:solidFill>
              </a:rPr>
              <a:t>・・・探し、区別し、選択し、外界を構成し、運動を調節する・・・</a:t>
            </a:r>
            <a:endParaRPr kumimoji="1" lang="en-US" altLang="ja-JP" sz="2400" dirty="0" smtClean="0">
              <a:solidFill>
                <a:srgbClr val="CC0066"/>
              </a:solidFill>
            </a:endParaRPr>
          </a:p>
          <a:p>
            <a:pPr marL="0" indent="0">
              <a:buNone/>
            </a:pPr>
            <a:r>
              <a:rPr lang="ja-JP" altLang="en-US" sz="2000" dirty="0"/>
              <a:t>　</a:t>
            </a:r>
            <a:r>
              <a:rPr lang="ja-JP" altLang="en-US" sz="2000" dirty="0" smtClean="0"/>
              <a:t>　　　　　　　　　　　</a:t>
            </a:r>
            <a:endParaRPr lang="en-US" altLang="ja-JP" sz="2000" dirty="0" smtClean="0"/>
          </a:p>
          <a:p>
            <a:pPr marL="0" indent="0">
              <a:buNone/>
            </a:pPr>
            <a:r>
              <a:rPr kumimoji="1" lang="ja-JP" altLang="en-US" sz="2000" dirty="0"/>
              <a:t>　</a:t>
            </a:r>
            <a:r>
              <a:rPr kumimoji="1" lang="ja-JP" altLang="en-US" sz="2000" dirty="0" smtClean="0"/>
              <a:t>　　　　　　　　　　人間行動の基礎として有機的総合的役割を与えるための初期学習を工夫する。</a:t>
            </a:r>
            <a:endParaRPr kumimoji="1" lang="en-US" altLang="ja-JP" sz="2000" dirty="0" smtClean="0"/>
          </a:p>
          <a:p>
            <a:endParaRPr lang="en-US" altLang="ja-JP" sz="2000" dirty="0"/>
          </a:p>
          <a:p>
            <a:pPr marL="0" indent="0">
              <a:buNone/>
            </a:pPr>
            <a:endParaRPr kumimoji="1" lang="ja-JP" altLang="en-US" sz="2000" dirty="0"/>
          </a:p>
        </p:txBody>
      </p:sp>
    </p:spTree>
    <p:extLst>
      <p:ext uri="{BB962C8B-B14F-4D97-AF65-F5344CB8AC3E}">
        <p14:creationId xmlns:p14="http://schemas.microsoft.com/office/powerpoint/2010/main" val="3758045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04421" y="1367161"/>
            <a:ext cx="10687975" cy="5362113"/>
          </a:xfrm>
        </p:spPr>
        <p:txBody>
          <a:bodyPr>
            <a:normAutofit/>
          </a:bodyPr>
          <a:lstStyle/>
          <a:p>
            <a:r>
              <a:rPr lang="ja-JP" altLang="en-US" sz="2000" dirty="0" smtClean="0"/>
              <a:t>重複障害児について受ける印象～表面的な特徴～</a:t>
            </a:r>
            <a:endParaRPr lang="en-US" altLang="ja-JP" sz="2000" dirty="0" smtClean="0"/>
          </a:p>
          <a:p>
            <a:pPr marL="0" indent="0">
              <a:buNone/>
            </a:pPr>
            <a:r>
              <a:rPr kumimoji="1" lang="ja-JP" altLang="en-US" sz="2000" dirty="0"/>
              <a:t>　</a:t>
            </a:r>
            <a:r>
              <a:rPr kumimoji="1" lang="ja-JP" altLang="en-US" sz="1800" dirty="0" smtClean="0"/>
              <a:t>・生活のリズム</a:t>
            </a:r>
            <a:endParaRPr kumimoji="1" lang="en-US" altLang="ja-JP" sz="1800" dirty="0" smtClean="0"/>
          </a:p>
          <a:p>
            <a:pPr marL="0" indent="0">
              <a:buNone/>
            </a:pPr>
            <a:r>
              <a:rPr lang="ja-JP" altLang="en-US" sz="1800" dirty="0"/>
              <a:t>　</a:t>
            </a:r>
            <a:r>
              <a:rPr lang="ja-JP" altLang="en-US" sz="1800" dirty="0" smtClean="0"/>
              <a:t>・日常生活の基本的習慣</a:t>
            </a:r>
            <a:endParaRPr lang="en-US" altLang="ja-JP" sz="1800" dirty="0" smtClean="0"/>
          </a:p>
          <a:p>
            <a:pPr marL="0" indent="0">
              <a:buNone/>
            </a:pPr>
            <a:r>
              <a:rPr kumimoji="1" lang="ja-JP" altLang="en-US" sz="1800" dirty="0"/>
              <a:t>　</a:t>
            </a:r>
            <a:r>
              <a:rPr kumimoji="1" lang="ja-JP" altLang="en-US" sz="1800" dirty="0" smtClean="0"/>
              <a:t>・コミュニケーション</a:t>
            </a:r>
            <a:endParaRPr kumimoji="1" lang="en-US" altLang="ja-JP" sz="1800" dirty="0" smtClean="0"/>
          </a:p>
          <a:p>
            <a:pPr marL="0" indent="0">
              <a:buNone/>
            </a:pPr>
            <a:r>
              <a:rPr lang="ja-JP" altLang="en-US" sz="1800" dirty="0"/>
              <a:t>　</a:t>
            </a:r>
            <a:r>
              <a:rPr lang="ja-JP" altLang="en-US" sz="1800" dirty="0" smtClean="0"/>
              <a:t>・ブラインディズム</a:t>
            </a:r>
            <a:endParaRPr lang="en-US" altLang="ja-JP" sz="1800" dirty="0" smtClean="0"/>
          </a:p>
          <a:p>
            <a:pPr marL="0" indent="0">
              <a:buNone/>
            </a:pPr>
            <a:r>
              <a:rPr kumimoji="1" lang="ja-JP" altLang="en-US" sz="1800" dirty="0"/>
              <a:t>　</a:t>
            </a:r>
            <a:r>
              <a:rPr kumimoji="1" lang="ja-JP" altLang="en-US" sz="1800" dirty="0" smtClean="0"/>
              <a:t>・問題行動　　　　　　　　　　　　</a:t>
            </a:r>
            <a:r>
              <a:rPr kumimoji="1" lang="en-US" altLang="ja-JP" sz="1800" dirty="0" smtClean="0"/>
              <a:t>※</a:t>
            </a:r>
            <a:r>
              <a:rPr kumimoji="1" lang="ja-JP" altLang="en-US" sz="1800" dirty="0" smtClean="0"/>
              <a:t>様々な困難な状況に</a:t>
            </a:r>
            <a:r>
              <a:rPr kumimoji="1" lang="ja-JP" altLang="en-US" sz="1800" dirty="0" smtClean="0"/>
              <a:t>、</a:t>
            </a:r>
            <a:r>
              <a:rPr kumimoji="1" lang="ja-JP" altLang="en-US" sz="1800" b="1" u="sng" dirty="0" smtClean="0"/>
              <a:t>子ども自身が大変</a:t>
            </a:r>
            <a:r>
              <a:rPr kumimoji="1" lang="ja-JP" altLang="en-US" sz="1800" b="1" u="sng" dirty="0" smtClean="0"/>
              <a:t>な思いをしている。</a:t>
            </a:r>
            <a:endParaRPr kumimoji="1" lang="en-US" altLang="ja-JP" sz="1800" b="1" u="sng" dirty="0" smtClean="0"/>
          </a:p>
          <a:p>
            <a:pPr marL="0" indent="0">
              <a:buNone/>
            </a:pPr>
            <a:endParaRPr lang="en-US" altLang="ja-JP" sz="1800" dirty="0"/>
          </a:p>
          <a:p>
            <a:pPr marL="0" indent="0">
              <a:buNone/>
            </a:pPr>
            <a:r>
              <a:rPr kumimoji="1" lang="ja-JP" altLang="en-US" sz="1800" dirty="0" smtClean="0"/>
              <a:t>　</a:t>
            </a:r>
            <a:endParaRPr kumimoji="1" lang="en-US" altLang="ja-JP" sz="1800" dirty="0" smtClean="0"/>
          </a:p>
          <a:p>
            <a:pPr marL="0" indent="0">
              <a:buNone/>
            </a:pPr>
            <a:r>
              <a:rPr lang="ja-JP" altLang="en-US" sz="1800" dirty="0"/>
              <a:t>　</a:t>
            </a:r>
            <a:r>
              <a:rPr lang="ja-JP" altLang="en-US" sz="1800" dirty="0" smtClean="0"/>
              <a:t>　　　　日常生活のしつけ・ことばによる交信から始めても効果がなく、</a:t>
            </a:r>
            <a:r>
              <a:rPr lang="ja-JP" altLang="en-US" sz="1800" u="sng" dirty="0" smtClean="0">
                <a:effectLst>
                  <a:outerShdw blurRad="38100" dist="38100" dir="2700000" algn="tl">
                    <a:srgbClr val="000000">
                      <a:alpha val="43137"/>
                    </a:srgbClr>
                  </a:outerShdw>
                </a:effectLst>
              </a:rPr>
              <a:t>教育法が強制的・直接的</a:t>
            </a:r>
            <a:r>
              <a:rPr lang="ja-JP" altLang="en-US" sz="1800" dirty="0" smtClean="0"/>
              <a:t>になってしまう。</a:t>
            </a:r>
            <a:r>
              <a:rPr lang="ja-JP" altLang="en-US" sz="1800" dirty="0"/>
              <a:t>　</a:t>
            </a:r>
            <a:r>
              <a:rPr lang="ja-JP" altLang="en-US" sz="1800" dirty="0" smtClean="0"/>
              <a:t>　　　　　　　</a:t>
            </a:r>
            <a:endParaRPr lang="en-US" altLang="ja-JP" sz="1800" dirty="0" smtClean="0"/>
          </a:p>
          <a:p>
            <a:pPr marL="0" indent="0">
              <a:buNone/>
            </a:pPr>
            <a:r>
              <a:rPr lang="ja-JP" altLang="en-US" sz="1800" dirty="0"/>
              <a:t>　</a:t>
            </a:r>
            <a:r>
              <a:rPr lang="ja-JP" altLang="en-US" sz="1800" dirty="0" smtClean="0"/>
              <a:t>　　　　初期の状態にとどまり、外界が成立していないとき、その受容の様相は受け身で運動の自発に結び付</a:t>
            </a:r>
            <a:endParaRPr lang="en-US" altLang="ja-JP" sz="1800" dirty="0" smtClean="0"/>
          </a:p>
          <a:p>
            <a:pPr marL="0" indent="0">
              <a:buNone/>
            </a:pPr>
            <a:r>
              <a:rPr lang="ja-JP" altLang="en-US" sz="1800" dirty="0"/>
              <a:t>　</a:t>
            </a:r>
            <a:r>
              <a:rPr lang="ja-JP" altLang="en-US" sz="1800" dirty="0" smtClean="0"/>
              <a:t>　　　　いていない。</a:t>
            </a:r>
            <a:endParaRPr lang="en-US" altLang="ja-JP" sz="1800" dirty="0" smtClean="0"/>
          </a:p>
          <a:p>
            <a:pPr marL="0" indent="0">
              <a:buNone/>
            </a:pPr>
            <a:r>
              <a:rPr lang="ja-JP" altLang="en-US" sz="1800" dirty="0"/>
              <a:t>　</a:t>
            </a:r>
            <a:r>
              <a:rPr lang="ja-JP" altLang="en-US" sz="1800" dirty="0" smtClean="0"/>
              <a:t>　　　　感覚を使わない、防御的・自己刺激的な運動になっている。</a:t>
            </a:r>
            <a:endParaRPr lang="en-US" altLang="ja-JP" sz="1800" dirty="0" smtClean="0"/>
          </a:p>
          <a:p>
            <a:pPr marL="0" indent="0">
              <a:buNone/>
            </a:pPr>
            <a:r>
              <a:rPr lang="ja-JP" altLang="en-US" sz="1800" dirty="0"/>
              <a:t>　</a:t>
            </a:r>
            <a:r>
              <a:rPr lang="ja-JP" altLang="en-US" sz="1800" dirty="0" smtClean="0"/>
              <a:t>　　　　　　　</a:t>
            </a:r>
            <a:r>
              <a:rPr lang="ja-JP" altLang="en-US" sz="1600" dirty="0" smtClean="0"/>
              <a:t>→障害の有無にかかわらず、外界刺激を遮断され感覚を使えない状態になれば私たちにも同じことが起きる。</a:t>
            </a:r>
            <a:endParaRPr lang="en-US" altLang="ja-JP" sz="1600" dirty="0" smtClean="0"/>
          </a:p>
          <a:p>
            <a:pPr marL="0" indent="0">
              <a:buNone/>
            </a:pPr>
            <a:endParaRPr kumimoji="1" lang="ja-JP" altLang="en-US" sz="1600" dirty="0"/>
          </a:p>
        </p:txBody>
      </p:sp>
      <p:sp>
        <p:nvSpPr>
          <p:cNvPr id="4" name="タイトル 3"/>
          <p:cNvSpPr>
            <a:spLocks noGrp="1"/>
          </p:cNvSpPr>
          <p:nvPr>
            <p:ph type="title"/>
          </p:nvPr>
        </p:nvSpPr>
        <p:spPr>
          <a:xfrm>
            <a:off x="604421" y="187573"/>
            <a:ext cx="4562383" cy="993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ja-JP" altLang="en-US" sz="2000" dirty="0" smtClean="0">
                <a:solidFill>
                  <a:schemeClr val="tx1"/>
                </a:solidFill>
              </a:rPr>
              <a:t>２　ヒト</a:t>
            </a:r>
            <a:r>
              <a:rPr lang="ja-JP" altLang="en-US" sz="2000" dirty="0">
                <a:solidFill>
                  <a:schemeClr val="tx1"/>
                </a:solidFill>
              </a:rPr>
              <a:t>の初期学習</a:t>
            </a:r>
            <a:endParaRPr lang="en-US" altLang="ja-JP" sz="2000" dirty="0">
              <a:solidFill>
                <a:schemeClr val="tx1"/>
              </a:solidFill>
            </a:endParaRPr>
          </a:p>
          <a:p>
            <a:r>
              <a:rPr lang="ja-JP" altLang="en-US" sz="2000" dirty="0">
                <a:solidFill>
                  <a:schemeClr val="tx1"/>
                </a:solidFill>
              </a:rPr>
              <a:t>　　</a:t>
            </a:r>
            <a:r>
              <a:rPr lang="en-US" altLang="ja-JP" sz="2000" dirty="0" smtClean="0">
                <a:solidFill>
                  <a:schemeClr val="tx1"/>
                </a:solidFill>
              </a:rPr>
              <a:t>2.2</a:t>
            </a:r>
            <a:r>
              <a:rPr lang="ja-JP" altLang="en-US" sz="2000" dirty="0">
                <a:solidFill>
                  <a:schemeClr val="tx1"/>
                </a:solidFill>
              </a:rPr>
              <a:t>　</a:t>
            </a:r>
            <a:r>
              <a:rPr lang="ja-JP" altLang="en-US" sz="2000" dirty="0" smtClean="0">
                <a:solidFill>
                  <a:schemeClr val="tx1"/>
                </a:solidFill>
              </a:rPr>
              <a:t>初期の感覚と運動・</a:t>
            </a:r>
            <a:r>
              <a:rPr lang="ja-JP" altLang="en-US" sz="2000" dirty="0">
                <a:solidFill>
                  <a:schemeClr val="tx1"/>
                </a:solidFill>
              </a:rPr>
              <a:t>・・・・・・</a:t>
            </a:r>
            <a:r>
              <a:rPr lang="ja-JP" altLang="en-US" sz="2000" dirty="0" smtClean="0">
                <a:solidFill>
                  <a:schemeClr val="tx1"/>
                </a:solidFill>
              </a:rPr>
              <a:t>・</a:t>
            </a:r>
            <a:r>
              <a:rPr lang="en-US" altLang="ja-JP" sz="2000" dirty="0" smtClean="0">
                <a:solidFill>
                  <a:schemeClr val="tx1"/>
                </a:solidFill>
              </a:rPr>
              <a:t>16</a:t>
            </a:r>
            <a:endParaRPr lang="en-US" altLang="ja-JP" sz="2000" dirty="0">
              <a:solidFill>
                <a:schemeClr val="tx1"/>
              </a:solidFill>
            </a:endParaRPr>
          </a:p>
        </p:txBody>
      </p:sp>
      <p:sp>
        <p:nvSpPr>
          <p:cNvPr id="5" name="下矢印 4"/>
          <p:cNvSpPr/>
          <p:nvPr/>
        </p:nvSpPr>
        <p:spPr>
          <a:xfrm>
            <a:off x="5628442" y="3866224"/>
            <a:ext cx="248575" cy="3639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0407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3783" y="168676"/>
            <a:ext cx="10830017" cy="6427433"/>
          </a:xfrm>
        </p:spPr>
        <p:txBody>
          <a:bodyPr>
            <a:normAutofit/>
          </a:bodyPr>
          <a:lstStyle/>
          <a:p>
            <a:r>
              <a:rPr kumimoji="1" lang="ja-JP" altLang="en-US" sz="1800" dirty="0" smtClean="0">
                <a:solidFill>
                  <a:srgbClr val="002060"/>
                </a:solidFill>
              </a:rPr>
              <a:t>自己刺激的な運動</a:t>
            </a:r>
            <a:r>
              <a:rPr kumimoji="1" lang="ja-JP" altLang="en-US" sz="1800" dirty="0" smtClean="0"/>
              <a:t>・・・</a:t>
            </a:r>
            <a:r>
              <a:rPr kumimoji="1" lang="ja-JP" altLang="en-US" sz="1600" dirty="0" smtClean="0"/>
              <a:t>一見リズムがあり、精巧でよく調節されたものに見えるが、外界刺激・事象の変化に　</a:t>
            </a:r>
            <a:endParaRPr kumimoji="1" lang="en-US" altLang="ja-JP" sz="1600" dirty="0" smtClean="0"/>
          </a:p>
          <a:p>
            <a:pPr marL="0" indent="0">
              <a:buNone/>
            </a:pPr>
            <a:r>
              <a:rPr lang="ja-JP" altLang="en-US" sz="1600" dirty="0" smtClean="0"/>
              <a:t>　　　　　　　　　　　　　　　　</a:t>
            </a:r>
            <a:r>
              <a:rPr lang="ja-JP" altLang="en-US" sz="1600" dirty="0" smtClean="0"/>
              <a:t>　　</a:t>
            </a:r>
            <a:r>
              <a:rPr kumimoji="1" lang="ja-JP" altLang="en-US" sz="1600" dirty="0" smtClean="0"/>
              <a:t>対応</a:t>
            </a:r>
            <a:r>
              <a:rPr kumimoji="1" lang="ja-JP" altLang="en-US" sz="1600" dirty="0" smtClean="0"/>
              <a:t>せず、速く・瞬発的・方向性のないパターン化した運動</a:t>
            </a:r>
            <a:endParaRPr kumimoji="1" lang="en-US" altLang="ja-JP" sz="1600" dirty="0" smtClean="0"/>
          </a:p>
          <a:p>
            <a:pPr marL="0" indent="0">
              <a:buNone/>
            </a:pPr>
            <a:endParaRPr lang="en-US" altLang="ja-JP" sz="1800" dirty="0"/>
          </a:p>
          <a:p>
            <a:pPr marL="0" indent="0">
              <a:buNone/>
            </a:pPr>
            <a:r>
              <a:rPr kumimoji="1" lang="ja-JP" altLang="en-US" sz="1800" dirty="0" smtClean="0"/>
              <a:t>　　　　　　　　　運動に方向性を与え、調節された、ゆっくりとした、大きな運動として新しく組み立てなおす。</a:t>
            </a:r>
            <a:endParaRPr kumimoji="1" lang="en-US" altLang="ja-JP" sz="1800" dirty="0" smtClean="0"/>
          </a:p>
          <a:p>
            <a:pPr marL="0" indent="0">
              <a:buNone/>
            </a:pPr>
            <a:r>
              <a:rPr lang="ja-JP" altLang="en-US" sz="1800" dirty="0"/>
              <a:t>　</a:t>
            </a:r>
            <a:r>
              <a:rPr lang="ja-JP" altLang="en-US" sz="1800" dirty="0" smtClean="0"/>
              <a:t>　　　　　　　　　　　　　　　　　　　　　　　　　　そのために</a:t>
            </a:r>
            <a:r>
              <a:rPr lang="ja-JP" altLang="en-US" sz="1800" dirty="0"/>
              <a:t>は</a:t>
            </a:r>
            <a:r>
              <a:rPr lang="ja-JP" altLang="en-US" sz="1800" dirty="0" smtClean="0">
                <a:solidFill>
                  <a:srgbClr val="C00000"/>
                </a:solidFill>
              </a:rPr>
              <a:t>　</a:t>
            </a:r>
            <a:r>
              <a:rPr lang="en-US" altLang="ja-JP" sz="2000" dirty="0" smtClean="0">
                <a:solidFill>
                  <a:srgbClr val="C00000"/>
                </a:solidFill>
              </a:rPr>
              <a:t>【</a:t>
            </a:r>
            <a:r>
              <a:rPr lang="ja-JP" altLang="en-US" sz="2000" dirty="0" smtClean="0">
                <a:solidFill>
                  <a:srgbClr val="C00000"/>
                </a:solidFill>
              </a:rPr>
              <a:t>感覚の高次化</a:t>
            </a:r>
            <a:r>
              <a:rPr lang="en-US" altLang="ja-JP" sz="2000" dirty="0" smtClean="0">
                <a:solidFill>
                  <a:srgbClr val="C00000"/>
                </a:solidFill>
              </a:rPr>
              <a:t>】</a:t>
            </a:r>
            <a:r>
              <a:rPr lang="ja-JP" altLang="en-US" sz="1800" dirty="0" smtClean="0"/>
              <a:t>が必要</a:t>
            </a:r>
            <a:endParaRPr lang="en-US" altLang="ja-JP" sz="1800" dirty="0" smtClean="0"/>
          </a:p>
          <a:p>
            <a:pPr marL="0" indent="0">
              <a:buNone/>
            </a:pPr>
            <a:r>
              <a:rPr lang="ja-JP" altLang="en-US" sz="1800" dirty="0"/>
              <a:t>　</a:t>
            </a:r>
            <a:r>
              <a:rPr lang="ja-JP" altLang="en-US" sz="1800" dirty="0" smtClean="0"/>
              <a:t>　　　　　　　　　　　　　　　　　　　　　　　　　　　　</a:t>
            </a:r>
            <a:endParaRPr lang="en-US" altLang="ja-JP" sz="1800" dirty="0" smtClean="0"/>
          </a:p>
          <a:p>
            <a:pPr marL="0" indent="0">
              <a:buNone/>
            </a:pPr>
            <a:r>
              <a:rPr lang="ja-JP" altLang="en-US" sz="1800" dirty="0"/>
              <a:t>　</a:t>
            </a:r>
            <a:r>
              <a:rPr lang="ja-JP" altLang="en-US" sz="1800" dirty="0" smtClean="0"/>
              <a:t>　　その人自身が納得できる方法で外界を受容、そこから</a:t>
            </a:r>
            <a:r>
              <a:rPr lang="en-US" altLang="ja-JP" sz="2000" dirty="0" smtClean="0">
                <a:solidFill>
                  <a:srgbClr val="C00000"/>
                </a:solidFill>
              </a:rPr>
              <a:t>【</a:t>
            </a:r>
            <a:r>
              <a:rPr lang="ja-JP" altLang="en-US" sz="2000" dirty="0" smtClean="0">
                <a:solidFill>
                  <a:srgbClr val="C00000"/>
                </a:solidFill>
              </a:rPr>
              <a:t>運動を自発</a:t>
            </a:r>
            <a:r>
              <a:rPr lang="en-US" altLang="ja-JP" sz="2000" dirty="0" smtClean="0">
                <a:solidFill>
                  <a:srgbClr val="C00000"/>
                </a:solidFill>
              </a:rPr>
              <a:t>】</a:t>
            </a:r>
            <a:r>
              <a:rPr lang="ja-JP" altLang="en-US" sz="1800" dirty="0" err="1" smtClean="0"/>
              <a:t>、</a:t>
            </a:r>
            <a:r>
              <a:rPr lang="ja-JP" altLang="en-US" sz="1800" dirty="0" smtClean="0"/>
              <a:t>調節する自己調節系を確立させる　</a:t>
            </a:r>
            <a:endParaRPr lang="en-US" altLang="ja-JP" sz="1800" dirty="0" smtClean="0"/>
          </a:p>
          <a:p>
            <a:pPr marL="0" indent="0">
              <a:buNone/>
            </a:pPr>
            <a:endParaRPr kumimoji="1" lang="en-US" altLang="ja-JP" sz="1800" dirty="0" smtClean="0"/>
          </a:p>
          <a:p>
            <a:pPr marL="0" indent="0">
              <a:buNone/>
            </a:pPr>
            <a:r>
              <a:rPr lang="ja-JP" altLang="en-US" sz="1800" dirty="0" smtClean="0"/>
              <a:t>　　　目・耳などの受容器はそれ自体が運動し、外界を選択的に受容する。</a:t>
            </a:r>
            <a:endParaRPr lang="en-US" altLang="ja-JP" sz="1800" dirty="0" smtClean="0"/>
          </a:p>
          <a:p>
            <a:pPr marL="0" indent="0">
              <a:buNone/>
            </a:pPr>
            <a:r>
              <a:rPr kumimoji="1" lang="ja-JP" altLang="en-US" sz="1800" dirty="0"/>
              <a:t>　</a:t>
            </a:r>
            <a:r>
              <a:rPr kumimoji="1" lang="ja-JP" altLang="en-US" sz="1800" dirty="0" smtClean="0"/>
              <a:t>　　　　ｅｘ：目でものを見るとき、すでに眼球運動が起こっている。</a:t>
            </a:r>
            <a:r>
              <a:rPr lang="ja-JP" altLang="en-US" sz="1800" dirty="0"/>
              <a:t>　</a:t>
            </a:r>
            <a:r>
              <a:rPr lang="ja-JP" altLang="en-US" sz="1800" dirty="0" smtClean="0"/>
              <a:t>　　　　　　　</a:t>
            </a:r>
            <a:endParaRPr lang="en-US" altLang="ja-JP" sz="1800" dirty="0" smtClean="0"/>
          </a:p>
          <a:p>
            <a:pPr marL="0" indent="0">
              <a:buNone/>
            </a:pPr>
            <a:r>
              <a:rPr lang="ja-JP" altLang="en-US" sz="1800" dirty="0" smtClean="0"/>
              <a:t>　　　　　　　外部からはできない</a:t>
            </a:r>
            <a:r>
              <a:rPr kumimoji="1" lang="ja-JP" altLang="en-US" sz="1800" dirty="0" smtClean="0"/>
              <a:t>眼球運動の調節</a:t>
            </a:r>
            <a:endParaRPr kumimoji="1" lang="en-US" altLang="ja-JP" sz="1800" dirty="0" smtClean="0"/>
          </a:p>
          <a:p>
            <a:pPr marL="0" indent="0">
              <a:buNone/>
            </a:pPr>
            <a:r>
              <a:rPr lang="ja-JP" altLang="en-US" sz="1800" dirty="0"/>
              <a:t>　</a:t>
            </a:r>
            <a:r>
              <a:rPr lang="ja-JP" altLang="en-US" sz="1800" dirty="0" smtClean="0"/>
              <a:t>　　　　　　</a:t>
            </a:r>
            <a:r>
              <a:rPr kumimoji="1" lang="ja-JP" altLang="en-US" sz="1800" dirty="0" smtClean="0"/>
              <a:t>→</a:t>
            </a:r>
            <a:r>
              <a:rPr lang="ja-JP" altLang="en-US" sz="1800" dirty="0"/>
              <a:t>触覚を感覚として高め</a:t>
            </a:r>
            <a:r>
              <a:rPr lang="ja-JP" altLang="en-US" sz="1800" dirty="0" smtClean="0"/>
              <a:t>、</a:t>
            </a:r>
            <a:r>
              <a:rPr kumimoji="1" lang="ja-JP" altLang="en-US" sz="1800" dirty="0" smtClean="0"/>
              <a:t>体の動かし方・手の動かし方を調節し、　　　</a:t>
            </a:r>
            <a:endParaRPr kumimoji="1" lang="en-US" altLang="ja-JP" sz="1800" dirty="0" smtClean="0"/>
          </a:p>
          <a:p>
            <a:pPr marL="0" indent="0">
              <a:buNone/>
            </a:pPr>
            <a:r>
              <a:rPr lang="ja-JP" altLang="en-US" sz="1800" dirty="0"/>
              <a:t>　</a:t>
            </a:r>
            <a:r>
              <a:rPr lang="ja-JP" altLang="en-US" sz="1800" dirty="0" smtClean="0"/>
              <a:t>　　　　　　→</a:t>
            </a:r>
            <a:r>
              <a:rPr kumimoji="1" lang="ja-JP" altLang="en-US" sz="1800" dirty="0" smtClean="0"/>
              <a:t>それに基づいて視聴覚を高め、それらを有機的総合的に用いて外界を構成、</a:t>
            </a:r>
            <a:endParaRPr kumimoji="1" lang="en-US" altLang="ja-JP" sz="1800" dirty="0" smtClean="0"/>
          </a:p>
          <a:p>
            <a:pPr marL="0" indent="0">
              <a:buNone/>
            </a:pPr>
            <a:r>
              <a:rPr lang="ja-JP" altLang="en-US" sz="1800" dirty="0"/>
              <a:t>　</a:t>
            </a:r>
            <a:r>
              <a:rPr lang="ja-JP" altLang="en-US" sz="1800" dirty="0" smtClean="0"/>
              <a:t>　　　　　　→</a:t>
            </a:r>
            <a:r>
              <a:rPr kumimoji="1" lang="ja-JP" altLang="en-US" sz="1800" dirty="0" smtClean="0"/>
              <a:t>再び、体・手の動きを調節し、運動の高次化につなげる。</a:t>
            </a:r>
            <a:endParaRPr kumimoji="1" lang="en-US" altLang="ja-JP" sz="1800" dirty="0" smtClean="0"/>
          </a:p>
          <a:p>
            <a:pPr marL="0" indent="0">
              <a:buNone/>
            </a:pPr>
            <a:endParaRPr lang="en-US" altLang="ja-JP" sz="1800" dirty="0"/>
          </a:p>
          <a:p>
            <a:pPr marL="0" indent="0">
              <a:buNone/>
            </a:pPr>
            <a:r>
              <a:rPr kumimoji="1" lang="ja-JP" altLang="en-US" sz="1800" dirty="0" smtClean="0"/>
              <a:t>　　　　　　　　　　　　　　　　　　　　　　　　　　　　</a:t>
            </a:r>
            <a:r>
              <a:rPr kumimoji="1" lang="ja-JP" altLang="en-US" sz="2000" dirty="0" smtClean="0">
                <a:solidFill>
                  <a:srgbClr val="C00000"/>
                </a:solidFill>
              </a:rPr>
              <a:t>　</a:t>
            </a:r>
            <a:r>
              <a:rPr kumimoji="1" lang="en-US" altLang="ja-JP" sz="2400" dirty="0" smtClean="0">
                <a:solidFill>
                  <a:srgbClr val="C00000"/>
                </a:solidFill>
              </a:rPr>
              <a:t>〈</a:t>
            </a:r>
            <a:r>
              <a:rPr kumimoji="1" lang="ja-JP" altLang="en-US" sz="2400" dirty="0" smtClean="0">
                <a:solidFill>
                  <a:srgbClr val="C00000"/>
                </a:solidFill>
              </a:rPr>
              <a:t>　感覚と運動は一体である　</a:t>
            </a:r>
            <a:r>
              <a:rPr kumimoji="1" lang="en-US" altLang="ja-JP" sz="2400" dirty="0" smtClean="0">
                <a:solidFill>
                  <a:srgbClr val="C00000"/>
                </a:solidFill>
              </a:rPr>
              <a:t>〉</a:t>
            </a:r>
            <a:endParaRPr kumimoji="1" lang="ja-JP" altLang="en-US" sz="2400" dirty="0">
              <a:solidFill>
                <a:srgbClr val="C00000"/>
              </a:solidFill>
            </a:endParaRPr>
          </a:p>
        </p:txBody>
      </p:sp>
      <p:sp>
        <p:nvSpPr>
          <p:cNvPr id="4" name="下矢印 3"/>
          <p:cNvSpPr/>
          <p:nvPr/>
        </p:nvSpPr>
        <p:spPr>
          <a:xfrm>
            <a:off x="4802819" y="905522"/>
            <a:ext cx="195309" cy="346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a:off x="6800295" y="2015231"/>
            <a:ext cx="257452" cy="30184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0915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2660" y="257452"/>
            <a:ext cx="11079332" cy="6400800"/>
          </a:xfrm>
        </p:spPr>
        <p:txBody>
          <a:bodyPr>
            <a:normAutofit/>
          </a:bodyPr>
          <a:lstStyle/>
          <a:p>
            <a:r>
              <a:rPr lang="ja-JP" altLang="en-US" sz="2400" dirty="0">
                <a:solidFill>
                  <a:srgbClr val="0070C0"/>
                </a:solidFill>
              </a:rPr>
              <a:t>有機的総合的な人間行動形成</a:t>
            </a:r>
          </a:p>
          <a:p>
            <a:pPr marL="0" indent="0">
              <a:buNone/>
            </a:pPr>
            <a:r>
              <a:rPr kumimoji="1" lang="ja-JP" altLang="en-US" sz="1800" dirty="0" smtClean="0"/>
              <a:t>　　</a:t>
            </a:r>
            <a:r>
              <a:rPr kumimoji="1" lang="ja-JP" altLang="en-US" sz="1600" dirty="0" smtClean="0"/>
              <a:t>目の問題は目だけでは解決しない。問題を直接的に解決するのではなく、遠回りでもその基礎から一つ一つ積み上げていく。</a:t>
            </a:r>
            <a:endParaRPr kumimoji="1" lang="en-US" altLang="ja-JP" sz="1600" dirty="0" smtClean="0"/>
          </a:p>
          <a:p>
            <a:pPr marL="0" indent="0">
              <a:buNone/>
            </a:pPr>
            <a:r>
              <a:rPr lang="ja-JP" altLang="en-US" sz="1800" dirty="0" smtClean="0"/>
              <a:t>　　　　　</a:t>
            </a:r>
            <a:endParaRPr lang="en-US" altLang="ja-JP" sz="1800" dirty="0" smtClean="0"/>
          </a:p>
          <a:p>
            <a:pPr marL="0" indent="0">
              <a:buNone/>
            </a:pPr>
            <a:r>
              <a:rPr lang="ja-JP" altLang="en-US" sz="1800" dirty="0"/>
              <a:t>　</a:t>
            </a:r>
            <a:r>
              <a:rPr lang="ja-JP" altLang="en-US" sz="1800" dirty="0" smtClean="0"/>
              <a:t>　</a:t>
            </a:r>
            <a:r>
              <a:rPr lang="ja-JP" altLang="en-US" sz="1800" u="sng" dirty="0" smtClean="0">
                <a:solidFill>
                  <a:srgbClr val="C00000"/>
                </a:solidFill>
              </a:rPr>
              <a:t>触覚～手の動かし方の学習</a:t>
            </a:r>
            <a:r>
              <a:rPr lang="ja-JP" altLang="en-US" sz="1800" dirty="0" smtClean="0"/>
              <a:t>はそのためにも重要・・・</a:t>
            </a:r>
            <a:endParaRPr lang="en-US" altLang="ja-JP" sz="1800" dirty="0" smtClean="0"/>
          </a:p>
          <a:p>
            <a:pPr marL="0" indent="0">
              <a:buNone/>
            </a:pPr>
            <a:r>
              <a:rPr kumimoji="1" lang="ja-JP" altLang="en-US" sz="1800" dirty="0"/>
              <a:t>　</a:t>
            </a:r>
            <a:r>
              <a:rPr kumimoji="1" lang="ja-JP" altLang="en-US" sz="1800" dirty="0" smtClean="0"/>
              <a:t>　　　　　　　　　　　　　　手の動き・・・手を伸ばす→物をつかむ→持つ→すべらせる→触る</a:t>
            </a:r>
            <a:endParaRPr kumimoji="1" lang="en-US" altLang="ja-JP" sz="1800" dirty="0" smtClean="0"/>
          </a:p>
          <a:p>
            <a:pPr marL="0" indent="0">
              <a:buNone/>
            </a:pPr>
            <a:r>
              <a:rPr lang="ja-JP" altLang="en-US" sz="1800" dirty="0"/>
              <a:t>　</a:t>
            </a:r>
            <a:r>
              <a:rPr lang="ja-JP" altLang="en-US" sz="1800" dirty="0" smtClean="0"/>
              <a:t>　　　　　　　</a:t>
            </a:r>
            <a:endParaRPr lang="en-US" altLang="ja-JP" sz="1800" dirty="0" smtClean="0"/>
          </a:p>
          <a:p>
            <a:pPr marL="0" indent="0">
              <a:buNone/>
            </a:pPr>
            <a:r>
              <a:rPr lang="ja-JP" altLang="en-US" sz="1800" dirty="0"/>
              <a:t>　</a:t>
            </a:r>
            <a:r>
              <a:rPr lang="ja-JP" altLang="en-US" sz="1800" dirty="0" smtClean="0"/>
              <a:t>　　　　　　　　　　能動的な意味での「触覚」、自身の動きに伴う「触覚」、手の動きに直結する「触覚」を考える。</a:t>
            </a:r>
            <a:endParaRPr lang="en-US" altLang="ja-JP" sz="1800" dirty="0" smtClean="0"/>
          </a:p>
          <a:p>
            <a:pPr marL="0" indent="0">
              <a:buNone/>
            </a:pPr>
            <a:r>
              <a:rPr lang="ja-JP" altLang="en-US" sz="1800" dirty="0"/>
              <a:t>　</a:t>
            </a:r>
            <a:r>
              <a:rPr lang="ja-JP" altLang="en-US" sz="1800" dirty="0" smtClean="0"/>
              <a:t>　　　　　　　　　　　（外から触れられて感じ取る受け身なものではなく）</a:t>
            </a:r>
            <a:endParaRPr lang="en-US" altLang="ja-JP" sz="1800" dirty="0" smtClean="0"/>
          </a:p>
          <a:p>
            <a:pPr marL="0" indent="0">
              <a:buNone/>
            </a:pPr>
            <a:endParaRPr kumimoji="1" lang="en-US" altLang="ja-JP" sz="1800" dirty="0"/>
          </a:p>
          <a:p>
            <a:pPr marL="0" indent="0">
              <a:buNone/>
            </a:pPr>
            <a:r>
              <a:rPr lang="ja-JP" altLang="en-US" sz="1600" dirty="0" smtClean="0"/>
              <a:t>（ｐ．</a:t>
            </a:r>
            <a:r>
              <a:rPr lang="en-US" altLang="ja-JP" sz="1600" dirty="0" smtClean="0"/>
              <a:t>21</a:t>
            </a:r>
            <a:r>
              <a:rPr lang="ja-JP" altLang="en-US" sz="1600" dirty="0" smtClean="0"/>
              <a:t>）重複障害児</a:t>
            </a:r>
            <a:r>
              <a:rPr lang="ja-JP" altLang="en-US" sz="1600" dirty="0" smtClean="0"/>
              <a:t>は・・・と</a:t>
            </a:r>
            <a:r>
              <a:rPr lang="ja-JP" altLang="en-US" sz="1600" dirty="0" smtClean="0"/>
              <a:t>決めつけずに、なぜかと注意深く観察しなければならない。すると外界に無関心どころか</a:t>
            </a:r>
            <a:r>
              <a:rPr lang="ja-JP" altLang="en-US" sz="1600" dirty="0" smtClean="0"/>
              <a:t>、しっかり</a:t>
            </a:r>
            <a:r>
              <a:rPr lang="ja-JP" altLang="en-US" sz="1600" dirty="0" smtClean="0"/>
              <a:t>と　</a:t>
            </a:r>
            <a:endParaRPr lang="en-US" altLang="ja-JP" sz="1600" dirty="0" smtClean="0"/>
          </a:p>
          <a:p>
            <a:pPr marL="0" indent="0">
              <a:buNone/>
            </a:pPr>
            <a:r>
              <a:rPr lang="ja-JP" altLang="en-US" sz="1600" dirty="0"/>
              <a:t>　</a:t>
            </a:r>
            <a:r>
              <a:rPr lang="ja-JP" altLang="en-US" sz="1600" dirty="0" smtClean="0"/>
              <a:t>　　　　外界</a:t>
            </a:r>
            <a:r>
              <a:rPr lang="ja-JP" altLang="en-US" sz="1600" dirty="0" smtClean="0"/>
              <a:t>を受容し反応していることがわかる。ただ、受容が自発的な運動に結び付かず、コミュニケーションの手段を持</a:t>
            </a:r>
            <a:endParaRPr lang="en-US" altLang="ja-JP" sz="1600" dirty="0" smtClean="0"/>
          </a:p>
          <a:p>
            <a:pPr marL="0" indent="0">
              <a:buNone/>
            </a:pPr>
            <a:r>
              <a:rPr lang="ja-JP" altLang="en-US" sz="1600" dirty="0"/>
              <a:t>　</a:t>
            </a:r>
            <a:r>
              <a:rPr lang="ja-JP" altLang="en-US" sz="1600" dirty="0" smtClean="0"/>
              <a:t>　　　　たず、私たちがほとんど気づかないような刺激の変化を受容しているので極めてわかりにくい</a:t>
            </a:r>
            <a:r>
              <a:rPr lang="ja-JP" altLang="en-US" sz="1600" dirty="0" smtClean="0"/>
              <a:t>。</a:t>
            </a:r>
            <a:endParaRPr lang="en-US" altLang="ja-JP" sz="1600" dirty="0" smtClean="0"/>
          </a:p>
          <a:p>
            <a:pPr marL="0" indent="0">
              <a:buNone/>
            </a:pPr>
            <a:r>
              <a:rPr lang="ja-JP" altLang="en-US" sz="1600" dirty="0"/>
              <a:t>　</a:t>
            </a:r>
            <a:r>
              <a:rPr lang="ja-JP" altLang="en-US" sz="1600" dirty="0" smtClean="0"/>
              <a:t>　　　　原因を</a:t>
            </a:r>
            <a:r>
              <a:rPr lang="ja-JP" altLang="en-US" sz="1600" dirty="0"/>
              <a:t>無視</a:t>
            </a:r>
            <a:r>
              <a:rPr lang="ja-JP" altLang="en-US" sz="1600" dirty="0" smtClean="0"/>
              <a:t>して</a:t>
            </a:r>
            <a:r>
              <a:rPr lang="ja-JP" altLang="en-US" sz="1600" dirty="0"/>
              <a:t>強行</a:t>
            </a:r>
            <a:r>
              <a:rPr lang="ja-JP" altLang="en-US" sz="1600" dirty="0" smtClean="0"/>
              <a:t>すると</a:t>
            </a:r>
            <a:r>
              <a:rPr lang="ja-JP" altLang="en-US" sz="1600" dirty="0"/>
              <a:t>失敗</a:t>
            </a:r>
            <a:r>
              <a:rPr lang="ja-JP" altLang="en-US" sz="1600" dirty="0" smtClean="0"/>
              <a:t>する。その子自身の受容の様相があり、行動のペースがある。これを決して無視しては</a:t>
            </a:r>
            <a:r>
              <a:rPr lang="ja-JP" altLang="en-US" sz="1600" dirty="0" err="1" smtClean="0"/>
              <a:t>な</a:t>
            </a:r>
            <a:endParaRPr lang="en-US" altLang="ja-JP" sz="1600" dirty="0" smtClean="0"/>
          </a:p>
          <a:p>
            <a:pPr marL="0" indent="0">
              <a:buNone/>
            </a:pPr>
            <a:r>
              <a:rPr lang="ja-JP" altLang="en-US" sz="1600" dirty="0"/>
              <a:t>　</a:t>
            </a:r>
            <a:r>
              <a:rPr lang="ja-JP" altLang="en-US" sz="1600" dirty="0" smtClean="0"/>
              <a:t>　　　　らない</a:t>
            </a:r>
            <a:r>
              <a:rPr lang="ja-JP" altLang="en-US" sz="1600" dirty="0" smtClean="0"/>
              <a:t>。</a:t>
            </a:r>
            <a:r>
              <a:rPr lang="ja-JP" altLang="en-US" sz="1600" dirty="0"/>
              <a:t>　</a:t>
            </a:r>
            <a:r>
              <a:rPr lang="ja-JP" altLang="en-US" sz="1600" dirty="0" smtClean="0"/>
              <a:t>　　</a:t>
            </a:r>
            <a:endParaRPr lang="en-US" altLang="ja-JP" sz="1600" dirty="0" smtClean="0"/>
          </a:p>
          <a:p>
            <a:pPr marL="0" indent="0">
              <a:buNone/>
            </a:pPr>
            <a:r>
              <a:rPr lang="ja-JP" altLang="en-US" sz="1600" dirty="0"/>
              <a:t>　</a:t>
            </a:r>
            <a:r>
              <a:rPr lang="ja-JP" altLang="en-US" sz="1600" dirty="0" smtClean="0"/>
              <a:t>　　　　初期学習をおし進める苦心は並大抵のものではない。しかし、あるきっかけをつかんで一つの学習に成功すれば、その</a:t>
            </a:r>
            <a:endParaRPr lang="en-US" altLang="ja-JP" sz="1600" dirty="0" smtClean="0"/>
          </a:p>
          <a:p>
            <a:pPr marL="0" indent="0">
              <a:buNone/>
            </a:pPr>
            <a:r>
              <a:rPr lang="ja-JP" altLang="en-US" sz="1600" dirty="0"/>
              <a:t>　</a:t>
            </a:r>
            <a:r>
              <a:rPr lang="ja-JP" altLang="en-US" sz="1600" dirty="0" smtClean="0"/>
              <a:t>　　　　後はとんとん拍子にに学習が進み、子供が理解できるようになり、次々と自然に工夫が生まれ、それによって子供が見違</a:t>
            </a:r>
            <a:endParaRPr lang="en-US" altLang="ja-JP" sz="1600" dirty="0" smtClean="0"/>
          </a:p>
          <a:p>
            <a:pPr marL="0" indent="0">
              <a:buNone/>
            </a:pPr>
            <a:r>
              <a:rPr lang="ja-JP" altLang="en-US" sz="1600" dirty="0"/>
              <a:t>　</a:t>
            </a:r>
            <a:r>
              <a:rPr lang="ja-JP" altLang="en-US" sz="1600" dirty="0" smtClean="0"/>
              <a:t>　　　　えるようになる。</a:t>
            </a:r>
            <a:endParaRPr kumimoji="1" lang="ja-JP" altLang="en-US" sz="1800" dirty="0"/>
          </a:p>
        </p:txBody>
      </p:sp>
      <p:sp>
        <p:nvSpPr>
          <p:cNvPr id="2" name="右カーブ矢印 1"/>
          <p:cNvSpPr/>
          <p:nvPr/>
        </p:nvSpPr>
        <p:spPr>
          <a:xfrm>
            <a:off x="1811045" y="1757777"/>
            <a:ext cx="275207" cy="9676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844375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8474" y="945472"/>
            <a:ext cx="11381173" cy="5912528"/>
          </a:xfrm>
        </p:spPr>
        <p:txBody>
          <a:bodyPr>
            <a:normAutofit fontScale="92500" lnSpcReduction="20000"/>
          </a:bodyPr>
          <a:lstStyle/>
          <a:p>
            <a:r>
              <a:rPr kumimoji="1" lang="ja-JP" altLang="en-US" sz="2000" dirty="0" smtClean="0">
                <a:solidFill>
                  <a:srgbClr val="CC0066"/>
                </a:solidFill>
              </a:rPr>
              <a:t>感覚の成立→運動の自発の</a:t>
            </a:r>
            <a:r>
              <a:rPr lang="ja-JP" altLang="en-US" sz="2000" dirty="0" smtClean="0">
                <a:solidFill>
                  <a:srgbClr val="CC0066"/>
                </a:solidFill>
              </a:rPr>
              <a:t>芽生え・・・</a:t>
            </a:r>
            <a:r>
              <a:rPr kumimoji="1" lang="ja-JP" altLang="en-US" sz="2000" dirty="0" smtClean="0">
                <a:solidFill>
                  <a:srgbClr val="CC0066"/>
                </a:solidFill>
              </a:rPr>
              <a:t>「ほほえみ」と「運動の停止」</a:t>
            </a:r>
            <a:endParaRPr lang="en-US" altLang="ja-JP" sz="2000" dirty="0">
              <a:solidFill>
                <a:srgbClr val="CC0066"/>
              </a:solidFill>
            </a:endParaRPr>
          </a:p>
          <a:p>
            <a:pPr marL="0" indent="0">
              <a:buNone/>
            </a:pPr>
            <a:r>
              <a:rPr kumimoji="1" lang="ja-JP" altLang="en-US" sz="2400" dirty="0" smtClean="0">
                <a:solidFill>
                  <a:srgbClr val="C00000"/>
                </a:solidFill>
              </a:rPr>
              <a:t>「ほほえみ」</a:t>
            </a:r>
            <a:r>
              <a:rPr kumimoji="1" lang="ja-JP" altLang="en-US" sz="2000" dirty="0" smtClean="0"/>
              <a:t>　</a:t>
            </a:r>
            <a:r>
              <a:rPr kumimoji="1" lang="ja-JP" altLang="en-US" sz="1600" dirty="0" smtClean="0"/>
              <a:t>大きな興奮やケラケラ笑う情動の変化ではない。かすかな表情の変化、ちょっとした全身的な緊張、その　　</a:t>
            </a:r>
            <a:endParaRPr kumimoji="1" lang="en-US" altLang="ja-JP" sz="1600" dirty="0" smtClean="0"/>
          </a:p>
          <a:p>
            <a:pPr marL="0" indent="0">
              <a:buNone/>
            </a:pPr>
            <a:r>
              <a:rPr lang="ja-JP" altLang="en-US" sz="1600" dirty="0"/>
              <a:t>　</a:t>
            </a:r>
            <a:r>
              <a:rPr lang="ja-JP" altLang="en-US" sz="1600" dirty="0" smtClean="0"/>
              <a:t>　　　　　　　　　　後</a:t>
            </a:r>
            <a:r>
              <a:rPr kumimoji="1" lang="ja-JP" altLang="en-US" sz="1600" dirty="0" smtClean="0"/>
              <a:t>のゆっくりとした弛緩を伴う静かな瞬間的過程・・・外界を理解しえた人間行動の出発点</a:t>
            </a:r>
            <a:endParaRPr kumimoji="1" lang="en-US" altLang="ja-JP" sz="1600" dirty="0" smtClean="0"/>
          </a:p>
          <a:p>
            <a:pPr marL="0" indent="0">
              <a:buNone/>
            </a:pPr>
            <a:r>
              <a:rPr lang="ja-JP" altLang="en-US" sz="1600" dirty="0" smtClean="0"/>
              <a:t>　　　　　　　　　　　大きな</a:t>
            </a:r>
            <a:r>
              <a:rPr lang="ja-JP" altLang="en-US" sz="1600" dirty="0"/>
              <a:t>興奮</a:t>
            </a:r>
            <a:r>
              <a:rPr lang="ja-JP" altLang="en-US" sz="1600" dirty="0" smtClean="0"/>
              <a:t>は感覚を固着させ、人間行動の芽生えを摘み取ることもある。</a:t>
            </a:r>
            <a:endParaRPr lang="en-US" altLang="ja-JP" sz="1600" dirty="0" smtClean="0"/>
          </a:p>
          <a:p>
            <a:pPr marL="0" indent="0">
              <a:buNone/>
            </a:pPr>
            <a:r>
              <a:rPr kumimoji="1" lang="ja-JP" altLang="en-US" sz="1600" dirty="0" smtClean="0"/>
              <a:t>　　　　　　　　　　　「ほほえむ」瞬間を大切にし、それに基づいて学習法を工夫し、外界を積極的に受容する、運動の自発に</a:t>
            </a:r>
            <a:r>
              <a:rPr kumimoji="1" lang="ja-JP" altLang="en-US" sz="1600" dirty="0" err="1" smtClean="0"/>
              <a:t>つ</a:t>
            </a:r>
            <a:r>
              <a:rPr kumimoji="1" lang="ja-JP" altLang="en-US" sz="1600" dirty="0" smtClean="0"/>
              <a:t>　　　</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なげる。</a:t>
            </a:r>
            <a:endParaRPr kumimoji="1" lang="en-US" altLang="ja-JP" sz="1600" dirty="0" smtClean="0"/>
          </a:p>
          <a:p>
            <a:pPr marL="0" indent="0">
              <a:buNone/>
            </a:pPr>
            <a:r>
              <a:rPr lang="ja-JP" altLang="en-US" sz="2600" dirty="0" smtClean="0">
                <a:solidFill>
                  <a:srgbClr val="C00000"/>
                </a:solidFill>
              </a:rPr>
              <a:t>「運動の停止」</a:t>
            </a:r>
            <a:r>
              <a:rPr lang="ja-JP" altLang="en-US" sz="2000" dirty="0" smtClean="0"/>
              <a:t>　</a:t>
            </a:r>
            <a:r>
              <a:rPr lang="ja-JP" altLang="en-US" sz="1600" dirty="0" smtClean="0"/>
              <a:t>外界を見て・聴いて・触って、すぐ運動が起こる状態から、</a:t>
            </a:r>
            <a:r>
              <a:rPr lang="ja-JP" altLang="en-US" sz="1600" u="sng" dirty="0" smtClean="0"/>
              <a:t>一呼吸おいて運動が自発する</a:t>
            </a:r>
            <a:r>
              <a:rPr lang="ja-JP" altLang="en-US" sz="1600" dirty="0" smtClean="0"/>
              <a:t>段階への移</a:t>
            </a:r>
            <a:endParaRPr lang="en-US" altLang="ja-JP" sz="1600" dirty="0" smtClean="0"/>
          </a:p>
          <a:p>
            <a:pPr marL="0" indent="0">
              <a:buNone/>
            </a:pPr>
            <a:r>
              <a:rPr lang="ja-JP" altLang="en-US" sz="1600" dirty="0"/>
              <a:t>　</a:t>
            </a:r>
            <a:r>
              <a:rPr lang="ja-JP" altLang="en-US" sz="1600" dirty="0" smtClean="0"/>
              <a:t>　　　　　　　　　　行を目指す。</a:t>
            </a:r>
            <a:endParaRPr lang="en-US" altLang="ja-JP" sz="1600" dirty="0" smtClean="0"/>
          </a:p>
          <a:p>
            <a:pPr marL="0" indent="0">
              <a:buNone/>
            </a:pPr>
            <a:r>
              <a:rPr kumimoji="1" lang="ja-JP" altLang="en-US" sz="1600" dirty="0" smtClean="0"/>
              <a:t>　　　　　　　　　　　　一瞬の運動の停止は受容の高まりであり、新しい運動の始まりである。</a:t>
            </a:r>
            <a:endParaRPr kumimoji="1" lang="en-US" altLang="ja-JP" sz="1600" dirty="0" smtClean="0"/>
          </a:p>
          <a:p>
            <a:pPr marL="0" indent="0">
              <a:buNone/>
            </a:pPr>
            <a:r>
              <a:rPr lang="ja-JP" altLang="en-US" sz="1600" dirty="0" smtClean="0"/>
              <a:t>　　　　　　　　　　　　受容が運動と直接結び付く自己刺激的・受動的・固定的段階から、「探す・見つける・見つめる・理解する」</a:t>
            </a:r>
            <a:endParaRPr lang="en-US" altLang="ja-JP" sz="1600" dirty="0" smtClean="0"/>
          </a:p>
          <a:p>
            <a:pPr marL="0" indent="0">
              <a:buNone/>
            </a:pPr>
            <a:r>
              <a:rPr lang="ja-JP" altLang="en-US" sz="1600" dirty="0"/>
              <a:t>　</a:t>
            </a:r>
            <a:r>
              <a:rPr lang="ja-JP" altLang="en-US" sz="1600" dirty="0" smtClean="0"/>
              <a:t>　　　　　　　　　　　などの積極的受容へと高まる。</a:t>
            </a:r>
            <a:endParaRPr lang="en-US" altLang="ja-JP" sz="1600" dirty="0" smtClean="0"/>
          </a:p>
          <a:p>
            <a:pPr marL="0" indent="0">
              <a:buNone/>
            </a:pPr>
            <a:r>
              <a:rPr kumimoji="1" lang="ja-JP" altLang="en-US" sz="1600" dirty="0" smtClean="0"/>
              <a:t>　　　　　　　　　　　→</a:t>
            </a:r>
            <a:r>
              <a:rPr kumimoji="1" lang="ja-JP" altLang="en-US" sz="2200" b="1" dirty="0" smtClean="0">
                <a:solidFill>
                  <a:srgbClr val="C00000"/>
                </a:solidFill>
              </a:rPr>
              <a:t>「運動の停止」の後に自発する運動</a:t>
            </a:r>
            <a:r>
              <a:rPr kumimoji="1" lang="ja-JP" altLang="en-US" sz="1800" b="1" dirty="0" smtClean="0"/>
              <a:t>・</a:t>
            </a:r>
            <a:r>
              <a:rPr kumimoji="1" lang="ja-JP" altLang="en-US" sz="1600" dirty="0" smtClean="0"/>
              <a:t>・・ヒトが感覚を使って自分で起こす運動（</a:t>
            </a:r>
            <a:r>
              <a:rPr kumimoji="1" lang="ja-JP" altLang="en-US" sz="1600" dirty="0" err="1" smtClean="0"/>
              <a:t>方向性があ</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る・力が抜け、ゆっくりとした、大きな、滑らかな、持続性のあるもの）</a:t>
            </a:r>
            <a:endParaRPr kumimoji="1" lang="en-US" altLang="ja-JP" sz="1600" dirty="0" smtClean="0"/>
          </a:p>
          <a:p>
            <a:pPr marL="0" indent="0">
              <a:buNone/>
            </a:pPr>
            <a:r>
              <a:rPr lang="ja-JP" altLang="en-US" sz="1600" dirty="0"/>
              <a:t>　</a:t>
            </a:r>
            <a:r>
              <a:rPr lang="ja-JP" altLang="en-US" sz="1600" dirty="0" smtClean="0"/>
              <a:t>　　　　　　　　　　　意図的</a:t>
            </a:r>
            <a:r>
              <a:rPr lang="ja-JP" altLang="en-US" sz="1600" dirty="0"/>
              <a:t>運動</a:t>
            </a:r>
            <a:r>
              <a:rPr lang="ja-JP" altLang="en-US" sz="1600" dirty="0" smtClean="0"/>
              <a:t>への</a:t>
            </a:r>
            <a:r>
              <a:rPr lang="ja-JP" altLang="en-US" sz="1600" dirty="0"/>
              <a:t>変化</a:t>
            </a:r>
            <a:r>
              <a:rPr lang="ja-JP" altLang="en-US" sz="1600" dirty="0" smtClean="0"/>
              <a:t>のための学習法の</a:t>
            </a:r>
            <a:r>
              <a:rPr lang="ja-JP" altLang="en-US" sz="1600" dirty="0"/>
              <a:t>工夫</a:t>
            </a:r>
            <a:r>
              <a:rPr lang="ja-JP" altLang="en-US" sz="1600" dirty="0" smtClean="0"/>
              <a:t>と働きかけが初期学習である。</a:t>
            </a:r>
            <a:endParaRPr lang="en-US" altLang="ja-JP" sz="1600" dirty="0" smtClean="0"/>
          </a:p>
          <a:p>
            <a:pPr marL="0" indent="0">
              <a:buNone/>
            </a:pPr>
            <a:endParaRPr kumimoji="1" lang="en-US" altLang="ja-JP" sz="2000" dirty="0" smtClean="0"/>
          </a:p>
          <a:p>
            <a:pPr marL="0" indent="0">
              <a:buNone/>
            </a:pPr>
            <a:r>
              <a:rPr kumimoji="1" lang="en-US" altLang="ja-JP" sz="2000" dirty="0" smtClean="0"/>
              <a:t>【</a:t>
            </a:r>
            <a:r>
              <a:rPr kumimoji="1" lang="ja-JP" altLang="en-US" sz="2000" dirty="0" smtClean="0"/>
              <a:t>事例：</a:t>
            </a:r>
            <a:r>
              <a:rPr kumimoji="1" lang="en-US" altLang="ja-JP" sz="2000" dirty="0" smtClean="0"/>
              <a:t>M</a:t>
            </a:r>
            <a:r>
              <a:rPr kumimoji="1" lang="ja-JP" altLang="en-US" sz="2000" dirty="0" err="1" smtClean="0"/>
              <a:t>さん</a:t>
            </a:r>
            <a:r>
              <a:rPr kumimoji="1" lang="en-US" altLang="ja-JP" sz="2000" dirty="0" smtClean="0"/>
              <a:t>】</a:t>
            </a:r>
            <a:r>
              <a:rPr kumimoji="1" lang="ja-JP" altLang="en-US" sz="2000" dirty="0" smtClean="0"/>
              <a:t>太鼓の大きな音での笑いと、光スイッチ教材を自分の頬で押したとき</a:t>
            </a:r>
            <a:r>
              <a:rPr kumimoji="1" lang="ja-JP" altLang="en-US" sz="2000" dirty="0" smtClean="0"/>
              <a:t>の微笑み</a:t>
            </a:r>
            <a:r>
              <a:rPr lang="ja-JP" altLang="en-US" sz="2000" dirty="0" smtClean="0"/>
              <a:t>と</a:t>
            </a:r>
            <a:r>
              <a:rPr kumimoji="1" lang="ja-JP" altLang="en-US" sz="2000" dirty="0" smtClean="0"/>
              <a:t>の差異</a:t>
            </a:r>
            <a:r>
              <a:rPr kumimoji="1" lang="ja-JP" altLang="en-US" sz="2000" dirty="0" smtClean="0"/>
              <a:t>。　　</a:t>
            </a:r>
            <a:endParaRPr kumimoji="1" lang="en-US" altLang="ja-JP" sz="2000" dirty="0" smtClean="0"/>
          </a:p>
          <a:p>
            <a:pPr marL="0" indent="0">
              <a:buNone/>
            </a:pPr>
            <a:r>
              <a:rPr lang="ja-JP" altLang="en-US" sz="2000" dirty="0"/>
              <a:t>　</a:t>
            </a:r>
            <a:r>
              <a:rPr lang="ja-JP" altLang="en-US" sz="2000" dirty="0" smtClean="0"/>
              <a:t>　　　　　　　　</a:t>
            </a:r>
            <a:r>
              <a:rPr kumimoji="1" lang="ja-JP" altLang="en-US" sz="2000" dirty="0" smtClean="0"/>
              <a:t>スイッチ</a:t>
            </a:r>
            <a:r>
              <a:rPr kumimoji="1" lang="ja-JP" altLang="en-US" sz="2000" dirty="0" smtClean="0"/>
              <a:t>を押す前の運動の停止・真剣な表情</a:t>
            </a:r>
            <a:endParaRPr kumimoji="1" lang="en-US" altLang="ja-JP" sz="2000" dirty="0" smtClean="0"/>
          </a:p>
          <a:p>
            <a:pPr marL="0" indent="0">
              <a:buNone/>
            </a:pPr>
            <a:r>
              <a:rPr kumimoji="1" lang="en-US" altLang="ja-JP" sz="2000" dirty="0" smtClean="0"/>
              <a:t>【</a:t>
            </a:r>
            <a:r>
              <a:rPr kumimoji="1" lang="ja-JP" altLang="en-US" sz="2000" dirty="0" smtClean="0"/>
              <a:t>事例：</a:t>
            </a:r>
            <a:r>
              <a:rPr kumimoji="1" lang="en-US" altLang="ja-JP" sz="2000" dirty="0" smtClean="0"/>
              <a:t>T</a:t>
            </a:r>
            <a:r>
              <a:rPr kumimoji="1" lang="ja-JP" altLang="en-US" sz="2000" dirty="0" err="1" smtClean="0"/>
              <a:t>くん</a:t>
            </a:r>
            <a:r>
              <a:rPr kumimoji="1" lang="en-US" altLang="ja-JP" sz="2000" dirty="0" smtClean="0"/>
              <a:t>】</a:t>
            </a:r>
            <a:r>
              <a:rPr kumimoji="1" lang="ja-JP" altLang="en-US" sz="2000" dirty="0" smtClean="0"/>
              <a:t>実物の</a:t>
            </a:r>
            <a:r>
              <a:rPr lang="ja-JP" altLang="en-US" sz="2000" dirty="0"/>
              <a:t>〇のはめ</a:t>
            </a:r>
            <a:r>
              <a:rPr lang="ja-JP" altLang="en-US" sz="2000" dirty="0" smtClean="0"/>
              <a:t>板、</a:t>
            </a:r>
            <a:r>
              <a:rPr kumimoji="1" lang="ja-JP" altLang="en-US" sz="2000" dirty="0" smtClean="0"/>
              <a:t>「まる」という文字、「マル」という言葉、が初めて一致して、</a:t>
            </a:r>
            <a:r>
              <a:rPr kumimoji="1" lang="ja-JP" altLang="en-US" sz="2000" dirty="0" err="1" smtClean="0"/>
              <a:t>思わ</a:t>
            </a:r>
            <a:endParaRPr kumimoji="1" lang="en-US" altLang="ja-JP" sz="2000" dirty="0" smtClean="0"/>
          </a:p>
          <a:p>
            <a:pPr marL="0" indent="0">
              <a:buNone/>
            </a:pPr>
            <a:r>
              <a:rPr lang="ja-JP" altLang="en-US" sz="2000" dirty="0"/>
              <a:t>　</a:t>
            </a:r>
            <a:r>
              <a:rPr lang="ja-JP" altLang="en-US" sz="2000" dirty="0" smtClean="0"/>
              <a:t>　　　　　　　　　　　</a:t>
            </a:r>
            <a:r>
              <a:rPr kumimoji="1" lang="ja-JP" altLang="en-US" sz="2000" dirty="0" err="1" smtClean="0"/>
              <a:t>ず</a:t>
            </a:r>
            <a:r>
              <a:rPr kumimoji="1" lang="ja-JP" altLang="en-US" sz="2000" dirty="0" smtClean="0"/>
              <a:t>笑いがこみあげてくる場面</a:t>
            </a:r>
            <a:endParaRPr kumimoji="1" lang="en-US" altLang="ja-JP" sz="2000" dirty="0" smtClean="0"/>
          </a:p>
          <a:p>
            <a:pPr marL="0" indent="0">
              <a:buNone/>
            </a:pPr>
            <a:endParaRPr lang="en-US" altLang="ja-JP" sz="1600" dirty="0"/>
          </a:p>
          <a:p>
            <a:pPr marL="0" indent="0">
              <a:buNone/>
            </a:pPr>
            <a:endParaRPr kumimoji="1" lang="ja-JP" altLang="en-US" sz="1800" dirty="0"/>
          </a:p>
        </p:txBody>
      </p:sp>
      <p:sp>
        <p:nvSpPr>
          <p:cNvPr id="4" name="タイトル 3"/>
          <p:cNvSpPr>
            <a:spLocks noGrp="1"/>
          </p:cNvSpPr>
          <p:nvPr>
            <p:ph type="title"/>
          </p:nvPr>
        </p:nvSpPr>
        <p:spPr>
          <a:xfrm>
            <a:off x="461639" y="62145"/>
            <a:ext cx="5202314" cy="754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ja-JP" altLang="en-US" sz="2000" dirty="0" smtClean="0">
                <a:solidFill>
                  <a:schemeClr val="tx1"/>
                </a:solidFill>
              </a:rPr>
              <a:t>２　ヒト</a:t>
            </a:r>
            <a:r>
              <a:rPr lang="ja-JP" altLang="en-US" sz="2000" dirty="0">
                <a:solidFill>
                  <a:schemeClr val="tx1"/>
                </a:solidFill>
              </a:rPr>
              <a:t>の初期学習</a:t>
            </a:r>
            <a:endParaRPr lang="en-US" altLang="ja-JP" sz="2000" dirty="0">
              <a:solidFill>
                <a:schemeClr val="tx1"/>
              </a:solidFill>
            </a:endParaRPr>
          </a:p>
          <a:p>
            <a:r>
              <a:rPr lang="ja-JP" altLang="en-US" sz="2000" dirty="0">
                <a:solidFill>
                  <a:schemeClr val="tx1"/>
                </a:solidFill>
              </a:rPr>
              <a:t>　　</a:t>
            </a:r>
            <a:r>
              <a:rPr lang="en-US" altLang="ja-JP" sz="2000" dirty="0" smtClean="0">
                <a:solidFill>
                  <a:schemeClr val="tx1"/>
                </a:solidFill>
              </a:rPr>
              <a:t>2.3</a:t>
            </a:r>
            <a:r>
              <a:rPr lang="ja-JP" altLang="en-US" sz="2000" dirty="0">
                <a:solidFill>
                  <a:schemeClr val="tx1"/>
                </a:solidFill>
              </a:rPr>
              <a:t>　</a:t>
            </a:r>
            <a:r>
              <a:rPr lang="ja-JP" altLang="en-US" sz="2000" dirty="0" smtClean="0">
                <a:solidFill>
                  <a:schemeClr val="tx1"/>
                </a:solidFill>
              </a:rPr>
              <a:t>感覚の芽生えと運動の自発・・・・・</a:t>
            </a:r>
            <a:r>
              <a:rPr lang="en-US" altLang="ja-JP" sz="2000" dirty="0" smtClean="0">
                <a:solidFill>
                  <a:schemeClr val="tx1"/>
                </a:solidFill>
              </a:rPr>
              <a:t>22</a:t>
            </a:r>
            <a:endParaRPr lang="en-US" altLang="ja-JP" sz="2000" dirty="0">
              <a:solidFill>
                <a:schemeClr val="tx1"/>
              </a:solidFill>
            </a:endParaRPr>
          </a:p>
        </p:txBody>
      </p:sp>
    </p:spTree>
    <p:extLst>
      <p:ext uri="{BB962C8B-B14F-4D97-AF65-F5344CB8AC3E}">
        <p14:creationId xmlns:p14="http://schemas.microsoft.com/office/powerpoint/2010/main" val="103823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大波 3"/>
          <p:cNvSpPr/>
          <p:nvPr/>
        </p:nvSpPr>
        <p:spPr>
          <a:xfrm>
            <a:off x="1501806" y="639192"/>
            <a:ext cx="8655728" cy="1589103"/>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781975" y="770961"/>
            <a:ext cx="10515600" cy="13255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kumimoji="1" lang="ja-JP" altLang="en-US" sz="2000" dirty="0" smtClean="0"/>
              <a:t>教育は不可能なことを可能にすることではない。</a:t>
            </a:r>
            <a:r>
              <a:rPr kumimoji="1" lang="en-US" altLang="ja-JP" sz="2000" dirty="0" smtClean="0"/>
              <a:t/>
            </a:r>
            <a:br>
              <a:rPr kumimoji="1" lang="en-US" altLang="ja-JP" sz="2000" dirty="0" smtClean="0"/>
            </a:br>
            <a:r>
              <a:rPr lang="ja-JP" altLang="en-US" sz="2000" dirty="0" smtClean="0"/>
              <a:t>その</a:t>
            </a:r>
            <a:r>
              <a:rPr lang="ja-JP" altLang="en-US" sz="2000" dirty="0"/>
              <a:t>子</a:t>
            </a:r>
            <a:r>
              <a:rPr lang="ja-JP" altLang="en-US" sz="2000" dirty="0" smtClean="0"/>
              <a:t>が何気なくならできることを、意図的にできるようにすることである。（ｐ．</a:t>
            </a:r>
            <a:r>
              <a:rPr lang="en-US" altLang="ja-JP" sz="2000" dirty="0" smtClean="0"/>
              <a:t>23</a:t>
            </a:r>
            <a:r>
              <a:rPr lang="ja-JP" altLang="en-US" sz="2000" dirty="0" smtClean="0"/>
              <a:t>）</a:t>
            </a:r>
            <a:endParaRPr kumimoji="1" lang="ja-JP" altLang="en-US" sz="2000" dirty="0"/>
          </a:p>
        </p:txBody>
      </p:sp>
      <p:sp>
        <p:nvSpPr>
          <p:cNvPr id="3" name="コンテンツ プレースホルダー 2"/>
          <p:cNvSpPr>
            <a:spLocks noGrp="1"/>
          </p:cNvSpPr>
          <p:nvPr>
            <p:ph idx="1"/>
          </p:nvPr>
        </p:nvSpPr>
        <p:spPr>
          <a:xfrm>
            <a:off x="932154" y="2698811"/>
            <a:ext cx="10421645" cy="4003829"/>
          </a:xfrm>
        </p:spPr>
        <p:txBody>
          <a:bodyPr>
            <a:normAutofit/>
          </a:bodyPr>
          <a:lstStyle/>
          <a:p>
            <a:pPr marL="0" indent="0">
              <a:buNone/>
            </a:pPr>
            <a:r>
              <a:rPr kumimoji="1" lang="ja-JP" altLang="en-US" sz="1800" dirty="0" smtClean="0"/>
              <a:t>　ヘレン・ケラーが来日（</a:t>
            </a:r>
            <a:r>
              <a:rPr kumimoji="1" lang="en-US" altLang="ja-JP" sz="1800" dirty="0" smtClean="0"/>
              <a:t>1955</a:t>
            </a:r>
            <a:r>
              <a:rPr kumimoji="1" lang="ja-JP" altLang="en-US" sz="1800" dirty="0" smtClean="0"/>
              <a:t>年）、成子さん、忠男さんが面会、</a:t>
            </a:r>
            <a:r>
              <a:rPr lang="ja-JP" altLang="en-US" sz="1800" dirty="0"/>
              <a:t>中島先生は</a:t>
            </a:r>
            <a:r>
              <a:rPr kumimoji="1" lang="ja-JP" altLang="en-US" sz="1800" dirty="0" smtClean="0"/>
              <a:t>それに立ち会い、ヘレン・ケラー</a:t>
            </a:r>
            <a:endParaRPr kumimoji="1" lang="en-US" altLang="ja-JP" sz="1800" dirty="0" smtClean="0"/>
          </a:p>
          <a:p>
            <a:pPr marL="0" indent="0">
              <a:buNone/>
            </a:pPr>
            <a:r>
              <a:rPr lang="ja-JP" altLang="en-US" sz="1800" dirty="0"/>
              <a:t>　</a:t>
            </a:r>
            <a:r>
              <a:rPr kumimoji="1" lang="ja-JP" altLang="en-US" sz="1800" dirty="0" smtClean="0"/>
              <a:t>がはっきりと「アリガトー」と言ったのを聞いて衝撃を受ける。</a:t>
            </a:r>
            <a:endParaRPr kumimoji="1" lang="en-US" altLang="ja-JP" sz="1800" dirty="0" smtClean="0"/>
          </a:p>
          <a:p>
            <a:pPr marL="0" indent="0">
              <a:buNone/>
            </a:pPr>
            <a:r>
              <a:rPr lang="ja-JP" altLang="en-US" sz="1800" dirty="0" smtClean="0"/>
              <a:t>　　　　　　　これをきっかけに夏季合宿で成子さんの発声学習を行う。</a:t>
            </a:r>
            <a:endParaRPr lang="en-US" altLang="ja-JP" sz="1800" dirty="0" smtClean="0"/>
          </a:p>
          <a:p>
            <a:pPr marL="0" indent="0">
              <a:buNone/>
            </a:pPr>
            <a:r>
              <a:rPr kumimoji="1" lang="ja-JP" altLang="en-US" sz="1800" dirty="0" smtClean="0"/>
              <a:t>　　　　　　　　　　　　　　　　　　↓</a:t>
            </a:r>
            <a:endParaRPr kumimoji="1" lang="en-US" altLang="ja-JP" sz="1800" dirty="0"/>
          </a:p>
          <a:p>
            <a:pPr marL="0" indent="0">
              <a:buNone/>
            </a:pPr>
            <a:r>
              <a:rPr lang="ja-JP" altLang="en-US" sz="1600" dirty="0" smtClean="0"/>
              <a:t>・口形構成、「ア」ノクチヲスル、</a:t>
            </a:r>
            <a:r>
              <a:rPr kumimoji="1" lang="ja-JP" altLang="en-US" sz="1600" dirty="0" smtClean="0"/>
              <a:t>イキヲダス・・・</a:t>
            </a:r>
            <a:r>
              <a:rPr lang="ja-JP" altLang="en-US" sz="1600" dirty="0" smtClean="0"/>
              <a:t>　数々の失敗</a:t>
            </a:r>
            <a:r>
              <a:rPr lang="en-US" altLang="ja-JP" sz="1600" dirty="0" smtClean="0"/>
              <a:t>…</a:t>
            </a:r>
          </a:p>
          <a:p>
            <a:pPr marL="0" indent="0">
              <a:buNone/>
            </a:pPr>
            <a:r>
              <a:rPr lang="ja-JP" altLang="en-US" sz="1600" dirty="0"/>
              <a:t>　</a:t>
            </a:r>
            <a:r>
              <a:rPr lang="ja-JP" altLang="en-US" sz="1600" dirty="0" smtClean="0"/>
              <a:t>　　　　　　　　　　　　　　　　　　　　　　　　　　　　　呼吸</a:t>
            </a:r>
            <a:r>
              <a:rPr lang="ja-JP" altLang="en-US" sz="1600" dirty="0"/>
              <a:t>をしているのに、思い通りに息を吐きだすことができない。</a:t>
            </a:r>
            <a:endParaRPr lang="en-US" altLang="ja-JP" sz="1600" dirty="0" smtClean="0"/>
          </a:p>
          <a:p>
            <a:pPr marL="0" indent="0">
              <a:buNone/>
            </a:pPr>
            <a:r>
              <a:rPr kumimoji="1" lang="ja-JP" altLang="en-US" sz="1600" dirty="0" smtClean="0"/>
              <a:t>　　　真似をさせる学習法を強行すると子供が納得しない見せかけの行動を形成しやすい。動作を起こす手がかり、動作　</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を起こしたことによる外界の変化の受容の仕方を教える工夫があってこそ、真似が意味を持つ。</a:t>
            </a:r>
            <a:endParaRPr kumimoji="1" lang="en-US" altLang="ja-JP" sz="1600" dirty="0" smtClean="0"/>
          </a:p>
          <a:p>
            <a:pPr marL="0" indent="0">
              <a:buNone/>
            </a:pPr>
            <a:endParaRPr lang="en-US" altLang="ja-JP" sz="1600" dirty="0" smtClean="0"/>
          </a:p>
          <a:p>
            <a:pPr marL="0" indent="0">
              <a:buNone/>
            </a:pPr>
            <a:r>
              <a:rPr kumimoji="1" lang="ja-JP" altLang="en-US" sz="1600" dirty="0" smtClean="0"/>
              <a:t>・教材の工夫：甲府市内の医療機器店で見つけた酸素吸入マスクで袋をふくらませる→触覚で袋が膨らんだのがわかる</a:t>
            </a:r>
            <a:endParaRPr kumimoji="1" lang="en-US" altLang="ja-JP" sz="1600" dirty="0" smtClean="0"/>
          </a:p>
          <a:p>
            <a:pPr marL="0" indent="0">
              <a:buNone/>
            </a:pPr>
            <a:r>
              <a:rPr lang="ja-JP" altLang="en-US" sz="1600" dirty="0" smtClean="0"/>
              <a:t>　　　　　　　　　「アノクチヲシテ、ノドヲカタクシテ、イキヲダス」の点字カードで成子さんが笑いながら「ア」</a:t>
            </a:r>
            <a:r>
              <a:rPr lang="ja-JP" altLang="en-US" sz="1600" smtClean="0"/>
              <a:t>と発声した</a:t>
            </a:r>
            <a:r>
              <a:rPr lang="ja-JP" altLang="en-US" sz="1600" dirty="0" smtClean="0"/>
              <a:t>。</a:t>
            </a:r>
            <a:endParaRPr kumimoji="1" lang="ja-JP" altLang="en-US" sz="1600" dirty="0"/>
          </a:p>
        </p:txBody>
      </p:sp>
    </p:spTree>
    <p:extLst>
      <p:ext uri="{BB962C8B-B14F-4D97-AF65-F5344CB8AC3E}">
        <p14:creationId xmlns:p14="http://schemas.microsoft.com/office/powerpoint/2010/main" val="3907841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8805" y="1136342"/>
            <a:ext cx="11484007" cy="5592932"/>
          </a:xfrm>
        </p:spPr>
        <p:txBody>
          <a:bodyPr>
            <a:normAutofit/>
          </a:bodyPr>
          <a:lstStyle/>
          <a:p>
            <a:pPr marL="0" indent="0">
              <a:buNone/>
            </a:pPr>
            <a:r>
              <a:rPr kumimoji="1" lang="ja-JP" altLang="en-US" sz="2400" dirty="0" smtClean="0">
                <a:solidFill>
                  <a:srgbClr val="CC0066"/>
                </a:solidFill>
              </a:rPr>
              <a:t>初期学習の二つの柱・・・感覚の使い方と運動の自発の仕方</a:t>
            </a:r>
            <a:endParaRPr kumimoji="1" lang="en-US" altLang="ja-JP" sz="2400" dirty="0" smtClean="0">
              <a:solidFill>
                <a:srgbClr val="CC0066"/>
              </a:solidFill>
            </a:endParaRPr>
          </a:p>
          <a:p>
            <a:pPr marL="0" indent="0">
              <a:buNone/>
            </a:pPr>
            <a:r>
              <a:rPr lang="ja-JP" altLang="en-US" sz="1600" dirty="0" smtClean="0"/>
              <a:t>　　　　　　　　　　</a:t>
            </a:r>
            <a:r>
              <a:rPr lang="ja-JP" altLang="en-US" sz="1800" dirty="0" smtClean="0"/>
              <a:t>「ぶらぶらしている手」を「自由に伸ばして、探し、持つ手」へ</a:t>
            </a:r>
            <a:endParaRPr lang="en-US" altLang="ja-JP" sz="1800" dirty="0" smtClean="0"/>
          </a:p>
          <a:p>
            <a:pPr marL="0" indent="0">
              <a:buNone/>
            </a:pPr>
            <a:r>
              <a:rPr kumimoji="1" lang="ja-JP" altLang="en-US" sz="1800" dirty="0" smtClean="0"/>
              <a:t>　　　　　　　　　　「視線の定まらないうつろな目」を「自由に動き、探し、見つめる目」へ</a:t>
            </a:r>
            <a:endParaRPr kumimoji="1" lang="en-US" altLang="ja-JP" sz="1800" dirty="0" smtClean="0"/>
          </a:p>
          <a:p>
            <a:pPr marL="0" indent="0">
              <a:buNone/>
            </a:pPr>
            <a:endParaRPr kumimoji="1" lang="en-US" altLang="ja-JP" sz="1800" dirty="0" smtClean="0">
              <a:solidFill>
                <a:srgbClr val="CC0066"/>
              </a:solidFill>
            </a:endParaRPr>
          </a:p>
          <a:p>
            <a:pPr marL="0" indent="0">
              <a:buNone/>
            </a:pPr>
            <a:r>
              <a:rPr kumimoji="1" lang="ja-JP" altLang="en-US" sz="2400" dirty="0" smtClean="0">
                <a:solidFill>
                  <a:srgbClr val="CC0066"/>
                </a:solidFill>
              </a:rPr>
              <a:t>●「見る」</a:t>
            </a:r>
            <a:endParaRPr kumimoji="1" lang="en-US" altLang="ja-JP" sz="2400" dirty="0" smtClean="0">
              <a:solidFill>
                <a:srgbClr val="CC0066"/>
              </a:solidFill>
            </a:endParaRPr>
          </a:p>
          <a:p>
            <a:pPr marL="0" indent="0">
              <a:buNone/>
            </a:pPr>
            <a:r>
              <a:rPr lang="ja-JP" altLang="en-US" sz="1600" dirty="0" smtClean="0"/>
              <a:t>・開眼手術により視力を得た事例からわかること（ｐ．</a:t>
            </a:r>
            <a:r>
              <a:rPr lang="en-US" altLang="ja-JP" sz="1600" dirty="0" smtClean="0"/>
              <a:t>27</a:t>
            </a:r>
            <a:r>
              <a:rPr lang="ja-JP" altLang="en-US" sz="1600" dirty="0" smtClean="0"/>
              <a:t>）</a:t>
            </a:r>
            <a:endParaRPr lang="en-US" altLang="ja-JP" sz="1600" dirty="0" smtClean="0"/>
          </a:p>
          <a:p>
            <a:pPr marL="0" indent="0">
              <a:buNone/>
            </a:pPr>
            <a:r>
              <a:rPr kumimoji="1" lang="ja-JP" altLang="en-US" sz="1600" dirty="0"/>
              <a:t>　</a:t>
            </a:r>
            <a:r>
              <a:rPr kumimoji="1" lang="ja-JP" altLang="en-US" sz="1600" dirty="0" smtClean="0"/>
              <a:t>　開眼してすぐに普通に見えるわけではない・・・基礎的な学習を積み重ねて外界を見る、人や事物を見分けられるようになっていく。</a:t>
            </a:r>
            <a:endParaRPr kumimoji="1" lang="en-US" altLang="ja-JP" sz="1600" dirty="0" smtClean="0"/>
          </a:p>
          <a:p>
            <a:pPr marL="0" indent="0">
              <a:buNone/>
            </a:pPr>
            <a:r>
              <a:rPr lang="ja-JP" altLang="en-US" sz="1600" dirty="0"/>
              <a:t>　</a:t>
            </a:r>
            <a:r>
              <a:rPr lang="ja-JP" altLang="en-US" sz="1600" dirty="0" smtClean="0"/>
              <a:t>　　　　　　　　　　　　　　　　　　　　　　　　　　　　　　見ることにより、犬の尾が「ふさふさ」していることがわかる。</a:t>
            </a:r>
            <a:endParaRPr lang="en-US" altLang="ja-JP" sz="1600" dirty="0" smtClean="0"/>
          </a:p>
          <a:p>
            <a:pPr marL="0" indent="0">
              <a:buNone/>
            </a:pPr>
            <a:r>
              <a:rPr kumimoji="1" lang="ja-JP" altLang="en-US" sz="1600" dirty="0" smtClean="0"/>
              <a:t>・光覚と診断された子どもが学習により目を使うようになった事例（ｐ．</a:t>
            </a:r>
            <a:r>
              <a:rPr kumimoji="1" lang="en-US" altLang="ja-JP" sz="1600" dirty="0" smtClean="0"/>
              <a:t>28</a:t>
            </a:r>
            <a:r>
              <a:rPr kumimoji="1" lang="ja-JP" altLang="en-US" sz="1600" dirty="0" smtClean="0"/>
              <a:t>）</a:t>
            </a:r>
            <a:endParaRPr kumimoji="1" lang="en-US" altLang="ja-JP" sz="1600" dirty="0" smtClean="0"/>
          </a:p>
          <a:p>
            <a:pPr marL="0" indent="0">
              <a:buNone/>
            </a:pPr>
            <a:r>
              <a:rPr lang="ja-JP" altLang="en-US" sz="1600" dirty="0"/>
              <a:t>　</a:t>
            </a:r>
            <a:r>
              <a:rPr lang="ja-JP" altLang="en-US" sz="1600" dirty="0" smtClean="0"/>
              <a:t>　点字学習が進み、触覚・触運動が統制され、その結果、視覚的受容が高められ、視力は変わらないが、目の使い方が上手になり、　</a:t>
            </a:r>
            <a:endParaRPr lang="en-US" altLang="ja-JP" sz="1600" dirty="0" smtClean="0"/>
          </a:p>
          <a:p>
            <a:pPr marL="0" indent="0">
              <a:buNone/>
            </a:pPr>
            <a:r>
              <a:rPr lang="ja-JP" altLang="en-US" sz="1600" dirty="0"/>
              <a:t>　</a:t>
            </a:r>
            <a:r>
              <a:rPr lang="ja-JP" altLang="en-US" sz="1600" dirty="0" smtClean="0"/>
              <a:t>　運動の自発につながった。→</a:t>
            </a:r>
            <a:r>
              <a:rPr kumimoji="1" lang="ja-JP" altLang="en-US" sz="1600" dirty="0" smtClean="0"/>
              <a:t>父親が「見えている」と言う・・・</a:t>
            </a:r>
            <a:endParaRPr kumimoji="1" lang="en-US" altLang="ja-JP" sz="1600" dirty="0" smtClean="0"/>
          </a:p>
          <a:p>
            <a:pPr marL="0" indent="0">
              <a:buNone/>
            </a:pPr>
            <a:r>
              <a:rPr lang="ja-JP" altLang="en-US" sz="1600" dirty="0"/>
              <a:t>　</a:t>
            </a:r>
            <a:r>
              <a:rPr lang="ja-JP" altLang="en-US" sz="1600" dirty="0" smtClean="0"/>
              <a:t>　　　　→一般に私たちは、手足を使わなくても一目で全体が分かり、視空間が形成され日常生活ができる。そのため、すぐに視覚刺</a:t>
            </a:r>
            <a:endParaRPr lang="en-US" altLang="ja-JP" sz="1600" dirty="0" smtClean="0"/>
          </a:p>
          <a:p>
            <a:pPr marL="0" indent="0">
              <a:buNone/>
            </a:pPr>
            <a:r>
              <a:rPr lang="ja-JP" altLang="en-US" sz="1600" dirty="0"/>
              <a:t>　</a:t>
            </a:r>
            <a:r>
              <a:rPr lang="ja-JP" altLang="en-US" sz="1600" dirty="0" smtClean="0"/>
              <a:t>　　　　　　激のみによる課題を与え、目で見分させ、答えを言わせる学習になりがちである。</a:t>
            </a:r>
            <a:endParaRPr lang="en-US" altLang="ja-JP" sz="1600" dirty="0" smtClean="0"/>
          </a:p>
          <a:p>
            <a:pPr marL="0" indent="0">
              <a:buNone/>
            </a:pPr>
            <a:r>
              <a:rPr lang="ja-JP" altLang="en-US" sz="1600" dirty="0"/>
              <a:t>　</a:t>
            </a:r>
            <a:r>
              <a:rPr lang="ja-JP" altLang="en-US" sz="1600" dirty="0" smtClean="0"/>
              <a:t>　　　　　　目の使い方で重要な、「探し・見つけ・見つめ・見比べた」ものを「手・足で確かめる」過程が抜けてしまう。</a:t>
            </a:r>
            <a:endParaRPr lang="en-US" altLang="ja-JP" sz="1600" dirty="0" smtClean="0"/>
          </a:p>
          <a:p>
            <a:pPr marL="0" indent="0">
              <a:buNone/>
            </a:pPr>
            <a:r>
              <a:rPr lang="ja-JP" altLang="en-US" sz="1600" dirty="0"/>
              <a:t>　</a:t>
            </a:r>
            <a:r>
              <a:rPr lang="ja-JP" altLang="en-US" sz="1600" dirty="0" smtClean="0"/>
              <a:t>　　　　　　　　　　　　　　　　　　　　　　　　　　　　　　　　　　　　　　　　　　　→学習の混乱を招く、見かけ上のものになってしまう。</a:t>
            </a:r>
            <a:endParaRPr lang="en-US" altLang="ja-JP" sz="1600" dirty="0" smtClean="0"/>
          </a:p>
        </p:txBody>
      </p:sp>
      <p:sp>
        <p:nvSpPr>
          <p:cNvPr id="4" name="タイトル 3"/>
          <p:cNvSpPr>
            <a:spLocks noGrp="1"/>
          </p:cNvSpPr>
          <p:nvPr>
            <p:ph type="title"/>
          </p:nvPr>
        </p:nvSpPr>
        <p:spPr>
          <a:xfrm>
            <a:off x="358805" y="89918"/>
            <a:ext cx="5331781" cy="966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ja-JP" altLang="en-US" sz="2000" dirty="0" smtClean="0">
                <a:solidFill>
                  <a:schemeClr val="tx1"/>
                </a:solidFill>
              </a:rPr>
              <a:t>２　ヒト</a:t>
            </a:r>
            <a:r>
              <a:rPr lang="ja-JP" altLang="en-US" sz="2000" dirty="0">
                <a:solidFill>
                  <a:schemeClr val="tx1"/>
                </a:solidFill>
              </a:rPr>
              <a:t>の初期学習</a:t>
            </a:r>
            <a:endParaRPr lang="en-US" altLang="ja-JP" sz="2000" dirty="0">
              <a:solidFill>
                <a:schemeClr val="tx1"/>
              </a:solidFill>
            </a:endParaRPr>
          </a:p>
          <a:p>
            <a:r>
              <a:rPr lang="ja-JP" altLang="en-US" sz="2000" dirty="0">
                <a:solidFill>
                  <a:schemeClr val="tx1"/>
                </a:solidFill>
              </a:rPr>
              <a:t>　　</a:t>
            </a:r>
            <a:r>
              <a:rPr lang="en-US" altLang="ja-JP" sz="2000" dirty="0" smtClean="0">
                <a:solidFill>
                  <a:schemeClr val="tx1"/>
                </a:solidFill>
              </a:rPr>
              <a:t>2.4</a:t>
            </a:r>
            <a:r>
              <a:rPr lang="ja-JP" altLang="en-US" sz="2000" dirty="0">
                <a:solidFill>
                  <a:schemeClr val="tx1"/>
                </a:solidFill>
              </a:rPr>
              <a:t>　</a:t>
            </a:r>
            <a:r>
              <a:rPr lang="ja-JP" altLang="en-US" sz="2000" dirty="0" smtClean="0">
                <a:solidFill>
                  <a:schemeClr val="tx1"/>
                </a:solidFill>
              </a:rPr>
              <a:t>目の使い方と手の動かし方・・・・・</a:t>
            </a:r>
            <a:r>
              <a:rPr lang="en-US" altLang="ja-JP" sz="2000" dirty="0" smtClean="0">
                <a:solidFill>
                  <a:schemeClr val="tx1"/>
                </a:solidFill>
              </a:rPr>
              <a:t>26</a:t>
            </a:r>
            <a:endParaRPr lang="en-US" altLang="ja-JP" sz="2000" dirty="0">
              <a:solidFill>
                <a:schemeClr val="tx1"/>
              </a:solidFill>
            </a:endParaRPr>
          </a:p>
        </p:txBody>
      </p:sp>
    </p:spTree>
    <p:extLst>
      <p:ext uri="{BB962C8B-B14F-4D97-AF65-F5344CB8AC3E}">
        <p14:creationId xmlns:p14="http://schemas.microsoft.com/office/powerpoint/2010/main" val="1356070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7351" y="230818"/>
            <a:ext cx="11496583" cy="6383045"/>
          </a:xfrm>
        </p:spPr>
        <p:txBody>
          <a:bodyPr/>
          <a:lstStyle/>
          <a:p>
            <a:pPr marL="0" lvl="0" indent="0">
              <a:buNone/>
            </a:pPr>
            <a:r>
              <a:rPr lang="en-US" altLang="ja-JP" sz="1600" dirty="0">
                <a:solidFill>
                  <a:prstClr val="black"/>
                </a:solidFill>
              </a:rPr>
              <a:t>※</a:t>
            </a:r>
            <a:r>
              <a:rPr lang="ja-JP" altLang="en-US" sz="1600" dirty="0">
                <a:solidFill>
                  <a:prstClr val="black"/>
                </a:solidFill>
              </a:rPr>
              <a:t>視力があっても、その使い方が初期の状況にとどまり固着しているとき、課題設定の難しさが問題になる</a:t>
            </a:r>
          </a:p>
          <a:p>
            <a:pPr marL="0" indent="0">
              <a:buNone/>
            </a:pPr>
            <a:endParaRPr kumimoji="1" lang="en-US" altLang="ja-JP" sz="2000" dirty="0" smtClean="0"/>
          </a:p>
          <a:p>
            <a:pPr marL="0" indent="0">
              <a:buNone/>
            </a:pPr>
            <a:r>
              <a:rPr kumimoji="1" lang="ja-JP" altLang="en-US" sz="2000" dirty="0" smtClean="0">
                <a:solidFill>
                  <a:srgbClr val="CC0066"/>
                </a:solidFill>
              </a:rPr>
              <a:t>「見る」の三つの段階</a:t>
            </a:r>
            <a:endParaRPr kumimoji="1" lang="en-US" altLang="ja-JP" sz="2000" dirty="0" smtClean="0">
              <a:solidFill>
                <a:srgbClr val="CC0066"/>
              </a:solidFill>
            </a:endParaRPr>
          </a:p>
          <a:p>
            <a:pPr marL="0" indent="0">
              <a:buNone/>
            </a:pPr>
            <a:endParaRPr lang="en-US" altLang="ja-JP" sz="1600" dirty="0" smtClean="0"/>
          </a:p>
          <a:p>
            <a:pPr marL="0" indent="0">
              <a:buNone/>
            </a:pPr>
            <a:r>
              <a:rPr lang="ja-JP" altLang="en-US" sz="1600" u="sng" dirty="0" smtClean="0"/>
              <a:t>第一段階</a:t>
            </a:r>
            <a:r>
              <a:rPr lang="ja-JP" altLang="en-US" sz="1600" dirty="0" smtClean="0"/>
              <a:t>：極めて初期。</a:t>
            </a:r>
            <a:endParaRPr lang="en-US" altLang="ja-JP" sz="1600" dirty="0" smtClean="0"/>
          </a:p>
          <a:p>
            <a:pPr marL="0" indent="0">
              <a:buNone/>
            </a:pPr>
            <a:r>
              <a:rPr kumimoji="1" lang="ja-JP" altLang="en-US" sz="1600" dirty="0"/>
              <a:t>　</a:t>
            </a:r>
            <a:r>
              <a:rPr kumimoji="1" lang="ja-JP" altLang="en-US" sz="1600" dirty="0" smtClean="0"/>
              <a:t>　　　　　　明暗・光沢・輝きなどのものの表面、炎のような刺激が見えやすい。</a:t>
            </a:r>
            <a:endParaRPr kumimoji="1" lang="en-US" altLang="ja-JP" sz="1600" dirty="0" smtClean="0"/>
          </a:p>
          <a:p>
            <a:pPr marL="0" indent="0">
              <a:buNone/>
            </a:pPr>
            <a:r>
              <a:rPr lang="ja-JP" altLang="en-US" sz="1600" dirty="0"/>
              <a:t>　</a:t>
            </a:r>
            <a:r>
              <a:rPr lang="ja-JP" altLang="en-US" sz="1600" dirty="0" smtClean="0"/>
              <a:t>　　　　　　静止しているものは見つけにくく、見つめにくい。</a:t>
            </a:r>
            <a:endParaRPr lang="en-US" altLang="ja-JP" sz="1600" dirty="0" smtClean="0"/>
          </a:p>
          <a:p>
            <a:pPr marL="0" indent="0">
              <a:buNone/>
            </a:pPr>
            <a:r>
              <a:rPr kumimoji="1" lang="ja-JP" altLang="en-US" sz="1600" dirty="0"/>
              <a:t>　</a:t>
            </a:r>
            <a:r>
              <a:rPr kumimoji="1" lang="ja-JP" altLang="en-US" sz="1600" dirty="0" smtClean="0"/>
              <a:t>　　　　　　同じ人・ものでも、動きや見え隠れする動きを加えると見えやすくなる。</a:t>
            </a:r>
            <a:endParaRPr kumimoji="1" lang="en-US" altLang="ja-JP" sz="1600" dirty="0" smtClean="0"/>
          </a:p>
          <a:p>
            <a:pPr marL="0" indent="0">
              <a:buNone/>
            </a:pPr>
            <a:endParaRPr lang="en-US" altLang="ja-JP" sz="1600" dirty="0" smtClean="0"/>
          </a:p>
          <a:p>
            <a:pPr marL="0" indent="0">
              <a:buNone/>
            </a:pPr>
            <a:r>
              <a:rPr lang="ja-JP" altLang="en-US" sz="1600" u="sng" dirty="0" smtClean="0"/>
              <a:t>第二段階</a:t>
            </a:r>
            <a:r>
              <a:rPr lang="ja-JP" altLang="en-US" sz="1600" dirty="0" smtClean="0"/>
              <a:t>：探し・見つけ・見比べる目の使い方と、それに基づいた確かめる手の動きが成立するまで。</a:t>
            </a:r>
            <a:endParaRPr lang="en-US" altLang="ja-JP" sz="1600" dirty="0" smtClean="0"/>
          </a:p>
          <a:p>
            <a:pPr marL="0" indent="0">
              <a:buNone/>
            </a:pPr>
            <a:r>
              <a:rPr kumimoji="1" lang="ja-JP" altLang="en-US" sz="1600" dirty="0"/>
              <a:t>　</a:t>
            </a:r>
            <a:r>
              <a:rPr kumimoji="1" lang="ja-JP" altLang="en-US" sz="1600" dirty="0" smtClean="0"/>
              <a:t>　　　　　　色・形の弁別、事物の輪郭線が浮き出すことにより、外界を「かたち」として捉える。</a:t>
            </a:r>
            <a:endParaRPr kumimoji="1" lang="en-US" altLang="ja-JP" sz="1600" dirty="0" smtClean="0"/>
          </a:p>
          <a:p>
            <a:pPr marL="0" indent="0">
              <a:buNone/>
            </a:pPr>
            <a:r>
              <a:rPr lang="ja-JP" altLang="en-US" sz="1600" dirty="0"/>
              <a:t>　</a:t>
            </a:r>
            <a:r>
              <a:rPr lang="ja-JP" altLang="en-US" sz="1600" dirty="0" smtClean="0"/>
              <a:t>　　　　　　刺激の大きさ、自分からの距離が確定する。</a:t>
            </a:r>
            <a:endParaRPr lang="en-US" altLang="ja-JP" sz="1600" dirty="0" smtClean="0"/>
          </a:p>
          <a:p>
            <a:pPr marL="0" indent="0">
              <a:buNone/>
            </a:pPr>
            <a:r>
              <a:rPr kumimoji="1" lang="ja-JP" altLang="en-US" sz="1600" dirty="0"/>
              <a:t>　</a:t>
            </a:r>
            <a:r>
              <a:rPr kumimoji="1" lang="ja-JP" altLang="en-US" sz="1600" dirty="0" smtClean="0"/>
              <a:t>　　　　　　各刺激間の位置関係が明確になり、一つのまとまりを持つ</a:t>
            </a:r>
            <a:r>
              <a:rPr kumimoji="1" lang="ja-JP" altLang="en-US" sz="1600" dirty="0" smtClean="0">
                <a:solidFill>
                  <a:srgbClr val="FF0000"/>
                </a:solidFill>
              </a:rPr>
              <a:t>視空間が成立</a:t>
            </a:r>
            <a:r>
              <a:rPr kumimoji="1" lang="ja-JP" altLang="en-US" sz="1600" dirty="0" smtClean="0"/>
              <a:t>し、</a:t>
            </a:r>
            <a:r>
              <a:rPr lang="ja-JP" altLang="en-US" sz="1600" dirty="0" smtClean="0"/>
              <a:t>事物を道具として使用することが可能となる。</a:t>
            </a:r>
            <a:endParaRPr lang="en-US" altLang="ja-JP" sz="1600" dirty="0" smtClean="0"/>
          </a:p>
          <a:p>
            <a:pPr marL="0" indent="0">
              <a:buNone/>
            </a:pPr>
            <a:endParaRPr kumimoji="1" lang="en-US" altLang="ja-JP" sz="1600" dirty="0" smtClean="0"/>
          </a:p>
          <a:p>
            <a:pPr marL="0" indent="0">
              <a:buNone/>
            </a:pPr>
            <a:r>
              <a:rPr kumimoji="1" lang="ja-JP" altLang="en-US" sz="1600" u="sng" dirty="0" smtClean="0"/>
              <a:t>第三段階</a:t>
            </a:r>
            <a:r>
              <a:rPr kumimoji="1" lang="ja-JP" altLang="en-US" sz="1600" dirty="0" smtClean="0"/>
              <a:t>：かたちの分解</a:t>
            </a:r>
            <a:r>
              <a:rPr kumimoji="1" lang="ja-JP" altLang="en-US" sz="1600" dirty="0" err="1" smtClean="0"/>
              <a:t>ー</a:t>
            </a:r>
            <a:r>
              <a:rPr kumimoji="1" lang="ja-JP" altLang="en-US" sz="1600" dirty="0" smtClean="0"/>
              <a:t>組み立て及び構成を通して、</a:t>
            </a:r>
            <a:r>
              <a:rPr kumimoji="1" lang="ja-JP" altLang="en-US" sz="1600" dirty="0" smtClean="0">
                <a:solidFill>
                  <a:srgbClr val="FF0000"/>
                </a:solidFill>
              </a:rPr>
              <a:t>視覚的世界に基準が確立</a:t>
            </a:r>
            <a:r>
              <a:rPr kumimoji="1" lang="ja-JP" altLang="en-US" sz="1600" dirty="0" smtClean="0"/>
              <a:t>。</a:t>
            </a:r>
            <a:endParaRPr kumimoji="1" lang="en-US" altLang="ja-JP" sz="1600" dirty="0" smtClean="0"/>
          </a:p>
          <a:p>
            <a:pPr marL="0" indent="0">
              <a:buNone/>
            </a:pPr>
            <a:r>
              <a:rPr lang="ja-JP" altLang="en-US" sz="1600" dirty="0"/>
              <a:t>　</a:t>
            </a:r>
            <a:r>
              <a:rPr lang="ja-JP" altLang="en-US" sz="1600" dirty="0" smtClean="0"/>
              <a:t>　　　　　　</a:t>
            </a:r>
            <a:r>
              <a:rPr lang="ja-JP" altLang="en-US" sz="1600" dirty="0" smtClean="0">
                <a:solidFill>
                  <a:srgbClr val="FF0000"/>
                </a:solidFill>
              </a:rPr>
              <a:t>方向づけ、位置づけ、順序付けされた刺激を操作的に扱うことにより、記号操作を可能</a:t>
            </a:r>
            <a:r>
              <a:rPr lang="ja-JP" altLang="en-US" sz="1600" dirty="0" smtClean="0"/>
              <a:t>にする。</a:t>
            </a:r>
            <a:endParaRPr kumimoji="1" lang="ja-JP" altLang="en-US" sz="1600" dirty="0"/>
          </a:p>
        </p:txBody>
      </p:sp>
    </p:spTree>
    <p:extLst>
      <p:ext uri="{BB962C8B-B14F-4D97-AF65-F5344CB8AC3E}">
        <p14:creationId xmlns:p14="http://schemas.microsoft.com/office/powerpoint/2010/main" val="2142084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6561" y="142044"/>
            <a:ext cx="11572783" cy="2565646"/>
          </a:xfrm>
        </p:spPr>
        <p:txBody>
          <a:bodyPr>
            <a:normAutofit/>
          </a:bodyPr>
          <a:lstStyle/>
          <a:p>
            <a:pPr>
              <a:spcBef>
                <a:spcPts val="1000"/>
              </a:spcBef>
            </a:pPr>
            <a:r>
              <a:rPr lang="ja-JP" altLang="en-US" sz="2400" dirty="0" smtClean="0">
                <a:solidFill>
                  <a:srgbClr val="CC0066"/>
                </a:solidFill>
              </a:rPr>
              <a:t>●「</a:t>
            </a:r>
            <a:r>
              <a:rPr kumimoji="1" lang="ja-JP" altLang="en-US" sz="2400" dirty="0" smtClean="0">
                <a:solidFill>
                  <a:srgbClr val="CC0066"/>
                </a:solidFill>
              </a:rPr>
              <a:t>持つ」→道具を使う　</a:t>
            </a:r>
            <a:r>
              <a:rPr kumimoji="1" lang="en-US" altLang="ja-JP" sz="2400" dirty="0" smtClean="0"/>
              <a:t>…</a:t>
            </a:r>
            <a:r>
              <a:rPr kumimoji="1" lang="ja-JP" altLang="en-US" sz="1600" dirty="0" smtClean="0"/>
              <a:t>運動の自発の仕方の代表として</a:t>
            </a:r>
            <a:r>
              <a:rPr kumimoji="1" lang="en-US" altLang="ja-JP" sz="1600" dirty="0" smtClean="0"/>
              <a:t>…</a:t>
            </a:r>
            <a:r>
              <a:rPr kumimoji="1" lang="ja-JP" altLang="en-US" sz="1600" dirty="0" smtClean="0"/>
              <a:t>（ｐ．</a:t>
            </a:r>
            <a:r>
              <a:rPr kumimoji="1" lang="en-US" altLang="ja-JP" sz="1600" dirty="0" smtClean="0"/>
              <a:t>33</a:t>
            </a:r>
            <a:r>
              <a:rPr kumimoji="1" lang="ja-JP" altLang="en-US" sz="1600" dirty="0" smtClean="0"/>
              <a:t>）</a:t>
            </a:r>
            <a:r>
              <a:rPr kumimoji="1" lang="en-US" altLang="ja-JP" sz="1600" dirty="0" smtClean="0"/>
              <a:t/>
            </a:r>
            <a:br>
              <a:rPr kumimoji="1" lang="en-US" altLang="ja-JP" sz="1600" dirty="0" smtClean="0"/>
            </a:br>
            <a:r>
              <a:rPr kumimoji="1" lang="en-US" altLang="ja-JP" sz="1600" dirty="0" smtClean="0"/>
              <a:t/>
            </a:r>
            <a:br>
              <a:rPr kumimoji="1" lang="en-US" altLang="ja-JP" sz="1600" dirty="0" smtClean="0"/>
            </a:br>
            <a:r>
              <a:rPr kumimoji="1" lang="ja-JP" altLang="en-US" sz="1600" dirty="0" smtClean="0"/>
              <a:t>　　　　　　　</a:t>
            </a:r>
            <a:r>
              <a:rPr lang="ja-JP" altLang="en-US" sz="1800" dirty="0" smtClean="0">
                <a:solidFill>
                  <a:prstClr val="black"/>
                </a:solidFill>
                <a:latin typeface="Calibri" panose="020F0502020204030204"/>
                <a:cs typeface="+mn-cs"/>
              </a:rPr>
              <a:t>「</a:t>
            </a:r>
            <a:r>
              <a:rPr lang="ja-JP" altLang="en-US" sz="1800" dirty="0">
                <a:solidFill>
                  <a:prstClr val="black"/>
                </a:solidFill>
                <a:latin typeface="Calibri" panose="020F0502020204030204"/>
                <a:cs typeface="+mn-cs"/>
              </a:rPr>
              <a:t>持つ」の基礎・・・体を起こす、座る、立つ、歩く、手を</a:t>
            </a:r>
            <a:r>
              <a:rPr lang="ja-JP" altLang="en-US" sz="1800" dirty="0" smtClean="0">
                <a:solidFill>
                  <a:prstClr val="black"/>
                </a:solidFill>
                <a:latin typeface="Calibri" panose="020F0502020204030204"/>
                <a:cs typeface="+mn-cs"/>
              </a:rPr>
              <a:t>伸ばす</a:t>
            </a:r>
            <a:r>
              <a:rPr lang="en-US" altLang="ja-JP" sz="1800" dirty="0" smtClean="0">
                <a:solidFill>
                  <a:prstClr val="black"/>
                </a:solidFill>
                <a:latin typeface="Calibri" panose="020F0502020204030204"/>
                <a:cs typeface="+mn-cs"/>
              </a:rPr>
              <a:t/>
            </a:r>
            <a:br>
              <a:rPr lang="en-US" altLang="ja-JP" sz="1800" dirty="0" smtClean="0">
                <a:solidFill>
                  <a:prstClr val="black"/>
                </a:solidFill>
                <a:latin typeface="Calibri" panose="020F0502020204030204"/>
                <a:cs typeface="+mn-cs"/>
              </a:rPr>
            </a:br>
            <a:r>
              <a:rPr lang="en-US" altLang="ja-JP" sz="1800" dirty="0">
                <a:solidFill>
                  <a:prstClr val="black"/>
                </a:solidFill>
                <a:latin typeface="Calibri" panose="020F0502020204030204"/>
                <a:cs typeface="+mn-cs"/>
              </a:rPr>
              <a:t/>
            </a:r>
            <a:br>
              <a:rPr lang="en-US" altLang="ja-JP" sz="1800" dirty="0">
                <a:solidFill>
                  <a:prstClr val="black"/>
                </a:solidFill>
                <a:latin typeface="Calibri" panose="020F0502020204030204"/>
                <a:cs typeface="+mn-cs"/>
              </a:rPr>
            </a:br>
            <a:r>
              <a:rPr lang="en-US" altLang="ja-JP" sz="1800" dirty="0" smtClean="0">
                <a:solidFill>
                  <a:prstClr val="black"/>
                </a:solidFill>
                <a:latin typeface="Calibri" panose="020F0502020204030204"/>
                <a:cs typeface="+mn-cs"/>
              </a:rPr>
              <a:t/>
            </a:r>
            <a:br>
              <a:rPr lang="en-US" altLang="ja-JP" sz="1800" dirty="0" smtClean="0">
                <a:solidFill>
                  <a:prstClr val="black"/>
                </a:solidFill>
                <a:latin typeface="Calibri" panose="020F0502020204030204"/>
                <a:cs typeface="+mn-cs"/>
              </a:rPr>
            </a:br>
            <a:r>
              <a:rPr lang="en-US" altLang="ja-JP" sz="1800" dirty="0">
                <a:solidFill>
                  <a:prstClr val="black"/>
                </a:solidFill>
                <a:latin typeface="Calibri" panose="020F0502020204030204"/>
                <a:cs typeface="+mn-cs"/>
              </a:rPr>
              <a:t/>
            </a:r>
            <a:br>
              <a:rPr lang="en-US" altLang="ja-JP" sz="1800" dirty="0">
                <a:solidFill>
                  <a:prstClr val="black"/>
                </a:solidFill>
                <a:latin typeface="Calibri" panose="020F0502020204030204"/>
                <a:cs typeface="+mn-cs"/>
              </a:rPr>
            </a:br>
            <a:r>
              <a:rPr lang="ja-JP" altLang="en-US" sz="1800" dirty="0" smtClean="0">
                <a:solidFill>
                  <a:prstClr val="black"/>
                </a:solidFill>
                <a:latin typeface="Calibri" panose="020F0502020204030204"/>
                <a:cs typeface="+mn-cs"/>
              </a:rPr>
              <a:t>　　　　　　　　　　　　　　　　　　　　</a:t>
            </a:r>
            <a:r>
              <a:rPr lang="ja-JP" altLang="en-US" sz="1800" dirty="0">
                <a:solidFill>
                  <a:prstClr val="black"/>
                </a:solidFill>
                <a:latin typeface="Calibri" panose="020F0502020204030204"/>
                <a:cs typeface="+mn-cs"/>
              </a:rPr>
              <a:t>　</a:t>
            </a:r>
            <a:r>
              <a:rPr lang="ja-JP" altLang="en-US" sz="1800" dirty="0" smtClean="0">
                <a:solidFill>
                  <a:prstClr val="black"/>
                </a:solidFill>
                <a:latin typeface="Calibri" panose="020F0502020204030204"/>
                <a:cs typeface="+mn-cs"/>
              </a:rPr>
              <a:t>　　　　　　　</a:t>
            </a:r>
            <a:r>
              <a:rPr lang="ja-JP" altLang="en-US" sz="1800" dirty="0">
                <a:solidFill>
                  <a:prstClr val="black"/>
                </a:solidFill>
                <a:latin typeface="Calibri" panose="020F0502020204030204"/>
                <a:cs typeface="+mn-cs"/>
              </a:rPr>
              <a:t>　①　手掌の触刺激に慣れ、ものを握る</a:t>
            </a:r>
            <a:r>
              <a:rPr lang="en-US" altLang="ja-JP" sz="1800" dirty="0">
                <a:solidFill>
                  <a:prstClr val="black"/>
                </a:solidFill>
                <a:latin typeface="Calibri" panose="020F0502020204030204"/>
                <a:cs typeface="+mn-cs"/>
              </a:rPr>
              <a:t/>
            </a:r>
            <a:br>
              <a:rPr lang="en-US" altLang="ja-JP" sz="1800" dirty="0">
                <a:solidFill>
                  <a:prstClr val="black"/>
                </a:solidFill>
                <a:latin typeface="Calibri" panose="020F0502020204030204"/>
                <a:cs typeface="+mn-cs"/>
              </a:rPr>
            </a:br>
            <a:r>
              <a:rPr lang="ja-JP" altLang="en-US" sz="1800" dirty="0">
                <a:solidFill>
                  <a:prstClr val="black"/>
                </a:solidFill>
                <a:latin typeface="Calibri" panose="020F0502020204030204"/>
                <a:cs typeface="+mn-cs"/>
              </a:rPr>
              <a:t>　　　　　　　　　　　　　　　　　　　　　　　　　　　　　②　つかむ・離す、指の分化・関節の内外転により「持つ」</a:t>
            </a:r>
            <a:r>
              <a:rPr lang="en-US" altLang="ja-JP" sz="1800" dirty="0">
                <a:solidFill>
                  <a:prstClr val="black"/>
                </a:solidFill>
                <a:latin typeface="Calibri" panose="020F0502020204030204"/>
                <a:cs typeface="+mn-cs"/>
              </a:rPr>
              <a:t/>
            </a:r>
            <a:br>
              <a:rPr lang="en-US" altLang="ja-JP" sz="1800" dirty="0">
                <a:solidFill>
                  <a:prstClr val="black"/>
                </a:solidFill>
                <a:latin typeface="Calibri" panose="020F0502020204030204"/>
                <a:cs typeface="+mn-cs"/>
              </a:rPr>
            </a:br>
            <a:r>
              <a:rPr lang="ja-JP" altLang="en-US" sz="1800" dirty="0">
                <a:solidFill>
                  <a:prstClr val="black"/>
                </a:solidFill>
                <a:latin typeface="Calibri" panose="020F0502020204030204"/>
                <a:cs typeface="+mn-cs"/>
              </a:rPr>
              <a:t>　　　　　　　　　　　　　　　　　　　　　　　　　　　　　③　触る・</a:t>
            </a:r>
            <a:r>
              <a:rPr lang="ja-JP" altLang="en-US" sz="1800" dirty="0" err="1">
                <a:solidFill>
                  <a:prstClr val="black"/>
                </a:solidFill>
                <a:latin typeface="Calibri" panose="020F0502020204030204"/>
                <a:cs typeface="+mn-cs"/>
              </a:rPr>
              <a:t>見るの</a:t>
            </a:r>
            <a:r>
              <a:rPr lang="ja-JP" altLang="en-US" sz="1800" dirty="0">
                <a:solidFill>
                  <a:prstClr val="black"/>
                </a:solidFill>
                <a:latin typeface="Calibri" panose="020F0502020204030204"/>
                <a:cs typeface="+mn-cs"/>
              </a:rPr>
              <a:t>高次化、両手</a:t>
            </a:r>
            <a:r>
              <a:rPr lang="ja-JP" altLang="en-US" sz="1800" dirty="0" smtClean="0">
                <a:solidFill>
                  <a:prstClr val="black"/>
                </a:solidFill>
                <a:latin typeface="Calibri" panose="020F0502020204030204"/>
                <a:cs typeface="+mn-cs"/>
              </a:rPr>
              <a:t>の協応</a:t>
            </a:r>
            <a:r>
              <a:rPr lang="ja-JP" altLang="en-US" sz="1800" dirty="0">
                <a:solidFill>
                  <a:prstClr val="black"/>
                </a:solidFill>
                <a:latin typeface="Calibri" panose="020F0502020204030204"/>
                <a:cs typeface="+mn-cs"/>
              </a:rPr>
              <a:t>によって道具を</a:t>
            </a:r>
            <a:r>
              <a:rPr lang="ja-JP" altLang="en-US" sz="1800" dirty="0" smtClean="0">
                <a:solidFill>
                  <a:prstClr val="black"/>
                </a:solidFill>
                <a:latin typeface="Calibri" panose="020F0502020204030204"/>
                <a:cs typeface="+mn-cs"/>
              </a:rPr>
              <a:t>使う　　　　　　　</a:t>
            </a:r>
            <a:endParaRPr kumimoji="1" lang="ja-JP" altLang="en-US" sz="1600" dirty="0"/>
          </a:p>
        </p:txBody>
      </p:sp>
      <p:sp>
        <p:nvSpPr>
          <p:cNvPr id="3" name="コンテンツ プレースホルダー 2"/>
          <p:cNvSpPr>
            <a:spLocks noGrp="1"/>
          </p:cNvSpPr>
          <p:nvPr>
            <p:ph idx="1"/>
          </p:nvPr>
        </p:nvSpPr>
        <p:spPr>
          <a:xfrm>
            <a:off x="376560" y="2840855"/>
            <a:ext cx="11572783" cy="3897296"/>
          </a:xfrm>
        </p:spPr>
        <p:txBody>
          <a:bodyPr>
            <a:normAutofit fontScale="92500" lnSpcReduction="20000"/>
          </a:bodyPr>
          <a:lstStyle/>
          <a:p>
            <a:pPr marL="0" indent="0">
              <a:buNone/>
            </a:pPr>
            <a:r>
              <a:rPr lang="ja-JP" altLang="en-US" sz="1800" dirty="0" smtClean="0"/>
              <a:t>・スプーンでカレーを食べる事例（ｐ．</a:t>
            </a:r>
            <a:r>
              <a:rPr lang="en-US" altLang="ja-JP" sz="1800" dirty="0" smtClean="0"/>
              <a:t>33</a:t>
            </a:r>
            <a:r>
              <a:rPr lang="ja-JP" altLang="en-US" sz="1800" dirty="0" smtClean="0"/>
              <a:t>）</a:t>
            </a:r>
            <a:endParaRPr lang="en-US" altLang="ja-JP" sz="1800" dirty="0" smtClean="0"/>
          </a:p>
          <a:p>
            <a:pPr marL="0" indent="0">
              <a:buNone/>
            </a:pPr>
            <a:r>
              <a:rPr kumimoji="1" lang="ja-JP" altLang="en-US" sz="1800" dirty="0"/>
              <a:t>　</a:t>
            </a:r>
            <a:r>
              <a:rPr kumimoji="1" lang="ja-JP" altLang="en-US" sz="1800" dirty="0" smtClean="0"/>
              <a:t>　　</a:t>
            </a:r>
            <a:r>
              <a:rPr kumimoji="1" lang="ja-JP" altLang="en-US" sz="1600" dirty="0" smtClean="0"/>
              <a:t>口を食器に近づけスプーンでご飯をかきこんでしまう。</a:t>
            </a:r>
            <a:endParaRPr kumimoji="1" lang="en-US" altLang="ja-JP" sz="1600" dirty="0" smtClean="0"/>
          </a:p>
          <a:p>
            <a:pPr marL="0" indent="0">
              <a:buNone/>
            </a:pPr>
            <a:r>
              <a:rPr lang="ja-JP" altLang="en-US" sz="1600" dirty="0"/>
              <a:t>　</a:t>
            </a:r>
            <a:r>
              <a:rPr lang="ja-JP" altLang="en-US" sz="1600" dirty="0" smtClean="0"/>
              <a:t>　　スプーンが、ご飯を「すくい、口に近づけ、向きを変え、口に入れる」道具の役割を果たしていない。</a:t>
            </a:r>
            <a:endParaRPr lang="en-US" altLang="ja-JP" sz="1600" dirty="0" smtClean="0"/>
          </a:p>
          <a:p>
            <a:pPr marL="0" indent="0">
              <a:buNone/>
            </a:pPr>
            <a:r>
              <a:rPr kumimoji="1" lang="ja-JP" altLang="en-US" sz="1600" dirty="0"/>
              <a:t>　</a:t>
            </a:r>
            <a:r>
              <a:rPr kumimoji="1" lang="ja-JP" altLang="en-US" sz="1600" dirty="0" smtClean="0"/>
              <a:t>　　この状態でスプーンを使うことを強制すると、食べ物を口に近づけて食べる食べ方を促進し、ますます手を使わないことになる。</a:t>
            </a:r>
            <a:endParaRPr kumimoji="1" lang="en-US" altLang="ja-JP" sz="1600" dirty="0" smtClean="0"/>
          </a:p>
          <a:p>
            <a:pPr marL="0" indent="0">
              <a:buNone/>
            </a:pPr>
            <a:r>
              <a:rPr lang="ja-JP" altLang="en-US" sz="1600" dirty="0"/>
              <a:t>　</a:t>
            </a:r>
            <a:r>
              <a:rPr lang="ja-JP" altLang="en-US" sz="1600" dirty="0" smtClean="0"/>
              <a:t>　　　　　　　　　　　　　　　　　　　　　　　　　　　　　　↓</a:t>
            </a:r>
            <a:endParaRPr lang="en-US" altLang="ja-JP" sz="1600" dirty="0" smtClean="0"/>
          </a:p>
          <a:p>
            <a:pPr marL="0" indent="0">
              <a:buNone/>
            </a:pPr>
            <a:r>
              <a:rPr kumimoji="1" lang="ja-JP" altLang="en-US" sz="1600" dirty="0"/>
              <a:t>　</a:t>
            </a:r>
            <a:r>
              <a:rPr kumimoji="1" lang="ja-JP" altLang="en-US" sz="1600" dirty="0" smtClean="0"/>
              <a:t>　　　まず、</a:t>
            </a:r>
            <a:r>
              <a:rPr kumimoji="1" lang="ja-JP" altLang="en-US" sz="1700" dirty="0" smtClean="0">
                <a:solidFill>
                  <a:schemeClr val="accent6">
                    <a:lumMod val="75000"/>
                  </a:schemeClr>
                </a:solidFill>
              </a:rPr>
              <a:t>手づかみで食べさせ、つかみ方・手首の動かし方・持ち方、の基礎学習から、道具の使い方へと順序を考えて指導</a:t>
            </a:r>
            <a:r>
              <a:rPr kumimoji="1" lang="ja-JP" altLang="en-US" sz="1600" dirty="0" smtClean="0"/>
              <a:t>する。</a:t>
            </a:r>
            <a:endParaRPr kumimoji="1" lang="en-US" altLang="ja-JP" sz="1600" dirty="0" smtClean="0"/>
          </a:p>
          <a:p>
            <a:pPr marL="0" indent="0">
              <a:buNone/>
            </a:pPr>
            <a:r>
              <a:rPr lang="ja-JP" altLang="en-US" sz="1600" dirty="0"/>
              <a:t>　</a:t>
            </a:r>
            <a:endParaRPr lang="en-US" altLang="ja-JP" sz="1600" dirty="0" smtClean="0"/>
          </a:p>
          <a:p>
            <a:pPr marL="0" indent="0">
              <a:buNone/>
            </a:pPr>
            <a:r>
              <a:rPr lang="ja-JP" altLang="en-US" sz="1600" dirty="0" smtClean="0"/>
              <a:t>・</a:t>
            </a:r>
            <a:r>
              <a:rPr lang="ja-JP" altLang="en-US" sz="1700" dirty="0" smtClean="0"/>
              <a:t>ものを持たない、持たせても投げてしまう、斜め後ろに放り投げる事例</a:t>
            </a:r>
            <a:endParaRPr lang="en-US" altLang="ja-JP" sz="1700" dirty="0" smtClean="0"/>
          </a:p>
          <a:p>
            <a:pPr marL="0" indent="0">
              <a:buNone/>
            </a:pPr>
            <a:r>
              <a:rPr lang="ja-JP" altLang="en-US" sz="1600" dirty="0" smtClean="0"/>
              <a:t>　　　触刺激が受容できない状態・・・つかみやすいものから、次第につかみにくいものへ学習を進める。</a:t>
            </a:r>
            <a:endParaRPr lang="en-US" altLang="ja-JP" sz="1600" dirty="0" smtClean="0"/>
          </a:p>
          <a:p>
            <a:pPr marL="0" indent="0">
              <a:buNone/>
            </a:pPr>
            <a:r>
              <a:rPr lang="ja-JP" altLang="en-US" sz="1600" dirty="0" smtClean="0"/>
              <a:t>　</a:t>
            </a:r>
            <a:r>
              <a:rPr lang="ja-JP" altLang="en-US" sz="1600" dirty="0"/>
              <a:t>　</a:t>
            </a:r>
            <a:r>
              <a:rPr lang="ja-JP" altLang="en-US" sz="1600" dirty="0" smtClean="0"/>
              <a:t>　　　　　　　　　　　　　　　　　　　　　　　　　　　物の大きさ・厚さ・固さ・重さ・滑らかさ熱伝導率・角の有る</a:t>
            </a:r>
            <a:r>
              <a:rPr lang="ja-JP" altLang="en-US" sz="1600" dirty="0" err="1" smtClean="0"/>
              <a:t>無し</a:t>
            </a:r>
            <a:r>
              <a:rPr lang="ja-JP" altLang="en-US" sz="1600" dirty="0" smtClean="0"/>
              <a:t>・・・</a:t>
            </a:r>
            <a:endParaRPr lang="en-US" altLang="ja-JP" sz="1600" dirty="0" smtClean="0"/>
          </a:p>
          <a:p>
            <a:pPr marL="0" indent="0">
              <a:buNone/>
            </a:pPr>
            <a:r>
              <a:rPr lang="ja-JP" altLang="en-US" sz="1600" dirty="0"/>
              <a:t>　</a:t>
            </a:r>
            <a:r>
              <a:rPr lang="ja-JP" altLang="en-US" sz="1600" dirty="0" smtClean="0"/>
              <a:t>　　　　　　　　　　　　　　　　　　　　　　　　　　　　私たちが日常使う道具は立体的で持つための手掛かりが少なく持ちにくい。</a:t>
            </a:r>
            <a:endParaRPr lang="en-US" altLang="ja-JP" sz="1600" dirty="0" smtClean="0"/>
          </a:p>
          <a:p>
            <a:pPr marL="0" indent="0">
              <a:buNone/>
            </a:pPr>
            <a:r>
              <a:rPr lang="ja-JP" altLang="en-US" sz="1600" dirty="0"/>
              <a:t>　</a:t>
            </a:r>
            <a:r>
              <a:rPr lang="ja-JP" altLang="en-US" sz="1600" dirty="0" smtClean="0"/>
              <a:t>　　　　　　　　　　　　　　　　　　　　　　　　　　　　布・紙・木の棒・ロープなどは握りやすい。</a:t>
            </a:r>
            <a:endParaRPr lang="en-US" altLang="ja-JP" sz="1600" dirty="0" smtClean="0"/>
          </a:p>
          <a:p>
            <a:pPr marL="0" indent="0">
              <a:buNone/>
            </a:pPr>
            <a:r>
              <a:rPr lang="ja-JP" altLang="en-US" sz="1600" dirty="0"/>
              <a:t>　</a:t>
            </a:r>
            <a:r>
              <a:rPr lang="ja-JP" altLang="en-US" sz="1600" dirty="0" smtClean="0"/>
              <a:t>　　　　　　　　　　　　　　　　　　　　　　　　　　　　周囲の人の体は触刺激に慣れるための出発点</a:t>
            </a:r>
            <a:endParaRPr lang="en-US" altLang="ja-JP" sz="1600" dirty="0" smtClean="0">
              <a:solidFill>
                <a:srgbClr val="FF9900"/>
              </a:solidFill>
            </a:endParaRPr>
          </a:p>
          <a:p>
            <a:pPr marL="0" indent="0">
              <a:buNone/>
            </a:pPr>
            <a:endParaRPr lang="en-US" altLang="ja-JP" sz="1600" dirty="0">
              <a:solidFill>
                <a:srgbClr val="FF9900"/>
              </a:solidFill>
            </a:endParaRPr>
          </a:p>
          <a:p>
            <a:pPr marL="0" indent="0">
              <a:buNone/>
            </a:pPr>
            <a:endParaRPr lang="en-US" altLang="ja-JP" sz="1600" dirty="0" smtClean="0">
              <a:solidFill>
                <a:srgbClr val="FF9900"/>
              </a:solidFill>
            </a:endParaRPr>
          </a:p>
          <a:p>
            <a:pPr marL="0" indent="0">
              <a:buNone/>
            </a:pPr>
            <a:endParaRPr lang="en-US" altLang="ja-JP" sz="1600" dirty="0">
              <a:solidFill>
                <a:srgbClr val="FF9900"/>
              </a:solidFill>
            </a:endParaRPr>
          </a:p>
        </p:txBody>
      </p:sp>
      <p:sp>
        <p:nvSpPr>
          <p:cNvPr id="7" name="下矢印 6"/>
          <p:cNvSpPr/>
          <p:nvPr/>
        </p:nvSpPr>
        <p:spPr>
          <a:xfrm>
            <a:off x="6020909" y="1162975"/>
            <a:ext cx="292963" cy="417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0117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862" y="0"/>
            <a:ext cx="10403889" cy="593663"/>
          </a:xfrm>
        </p:spPr>
        <p:txBody>
          <a:bodyPr>
            <a:normAutofit/>
          </a:bodyPr>
          <a:lstStyle/>
          <a:p>
            <a:pPr lvl="0">
              <a:spcBef>
                <a:spcPts val="1000"/>
              </a:spcBef>
            </a:pPr>
            <a:r>
              <a:rPr lang="ja-JP" altLang="en-US" sz="900" dirty="0">
                <a:solidFill>
                  <a:srgbClr val="FF9900"/>
                </a:solidFill>
                <a:latin typeface="Calibri" panose="020F0502020204030204"/>
                <a:cs typeface="+mn-cs"/>
              </a:rPr>
              <a:t>　</a:t>
            </a:r>
            <a:r>
              <a:rPr lang="en-US" altLang="ja-JP" sz="900" dirty="0" smtClean="0">
                <a:solidFill>
                  <a:srgbClr val="FF9900"/>
                </a:solidFill>
                <a:latin typeface="Calibri" panose="020F0502020204030204"/>
                <a:cs typeface="+mn-cs"/>
              </a:rPr>
              <a:t/>
            </a:r>
            <a:br>
              <a:rPr lang="en-US" altLang="ja-JP" sz="900" dirty="0" smtClean="0">
                <a:solidFill>
                  <a:srgbClr val="FF9900"/>
                </a:solidFill>
                <a:latin typeface="Calibri" panose="020F0502020204030204"/>
                <a:cs typeface="+mn-cs"/>
              </a:rPr>
            </a:br>
            <a:r>
              <a:rPr lang="ja-JP" altLang="en-US" sz="2400" dirty="0" smtClean="0">
                <a:solidFill>
                  <a:srgbClr val="CC0066"/>
                </a:solidFill>
                <a:latin typeface="Calibri" panose="020F0502020204030204"/>
                <a:cs typeface="+mn-cs"/>
              </a:rPr>
              <a:t>「</a:t>
            </a:r>
            <a:r>
              <a:rPr lang="ja-JP" altLang="en-US" sz="2400" dirty="0">
                <a:solidFill>
                  <a:srgbClr val="CC0066"/>
                </a:solidFill>
                <a:latin typeface="Calibri" panose="020F0502020204030204"/>
                <a:cs typeface="+mn-cs"/>
              </a:rPr>
              <a:t>握る」から「持つ」</a:t>
            </a:r>
            <a:r>
              <a:rPr lang="ja-JP" altLang="en-US" sz="2400" dirty="0" smtClean="0">
                <a:solidFill>
                  <a:srgbClr val="CC0066"/>
                </a:solidFill>
                <a:latin typeface="Calibri" panose="020F0502020204030204"/>
                <a:cs typeface="+mn-cs"/>
              </a:rPr>
              <a:t>へ</a:t>
            </a:r>
            <a:r>
              <a:rPr lang="ja-JP" altLang="en-US" sz="2000" dirty="0" smtClean="0">
                <a:solidFill>
                  <a:srgbClr val="CC0066"/>
                </a:solidFill>
                <a:latin typeface="Calibri" panose="020F0502020204030204"/>
                <a:cs typeface="+mn-cs"/>
              </a:rPr>
              <a:t>　</a:t>
            </a:r>
            <a:r>
              <a:rPr lang="ja-JP" altLang="en-US" sz="1600" dirty="0" smtClean="0">
                <a:latin typeface="Calibri" panose="020F0502020204030204"/>
                <a:cs typeface="+mn-cs"/>
              </a:rPr>
              <a:t>（ｐ．</a:t>
            </a:r>
            <a:r>
              <a:rPr lang="en-US" altLang="ja-JP" sz="1600" dirty="0" smtClean="0">
                <a:latin typeface="Calibri" panose="020F0502020204030204"/>
                <a:cs typeface="+mn-cs"/>
              </a:rPr>
              <a:t>35</a:t>
            </a:r>
            <a:r>
              <a:rPr lang="ja-JP" altLang="en-US" sz="1600" dirty="0" smtClean="0">
                <a:latin typeface="Calibri" panose="020F0502020204030204"/>
                <a:cs typeface="+mn-cs"/>
              </a:rPr>
              <a:t>）</a:t>
            </a:r>
            <a:endParaRPr kumimoji="1" lang="ja-JP" altLang="en-US" sz="1600" dirty="0"/>
          </a:p>
        </p:txBody>
      </p:sp>
      <p:sp>
        <p:nvSpPr>
          <p:cNvPr id="3" name="コンテンツ プレースホルダー 2"/>
          <p:cNvSpPr>
            <a:spLocks noGrp="1"/>
          </p:cNvSpPr>
          <p:nvPr>
            <p:ph idx="1"/>
          </p:nvPr>
        </p:nvSpPr>
        <p:spPr>
          <a:xfrm>
            <a:off x="408372" y="790112"/>
            <a:ext cx="11478827" cy="5921406"/>
          </a:xfrm>
        </p:spPr>
        <p:txBody>
          <a:bodyPr>
            <a:normAutofit lnSpcReduction="10000"/>
          </a:bodyPr>
          <a:lstStyle/>
          <a:p>
            <a:pPr marL="0" indent="0">
              <a:buNone/>
            </a:pPr>
            <a:r>
              <a:rPr kumimoji="1" lang="ja-JP" altLang="en-US" sz="1800" dirty="0" smtClean="0"/>
              <a:t>　　「持つ」・・・初めは、相対する二つの力で事物をはさむこと</a:t>
            </a:r>
            <a:endParaRPr kumimoji="1" lang="en-US" altLang="ja-JP" sz="1800" dirty="0" smtClean="0"/>
          </a:p>
          <a:p>
            <a:pPr marL="0" indent="0">
              <a:buNone/>
            </a:pPr>
            <a:r>
              <a:rPr lang="ja-JP" altLang="en-US" sz="1800" dirty="0"/>
              <a:t>　</a:t>
            </a:r>
            <a:r>
              <a:rPr lang="ja-JP" altLang="en-US" sz="1800" dirty="0" smtClean="0"/>
              <a:t>　「握る」状態は、</a:t>
            </a:r>
            <a:r>
              <a:rPr lang="en-US" altLang="ja-JP" sz="1800" dirty="0" smtClean="0"/>
              <a:t>4</a:t>
            </a:r>
            <a:r>
              <a:rPr lang="ja-JP" altLang="en-US" sz="1800" dirty="0" smtClean="0"/>
              <a:t>本の指と手掌が対抗状態</a:t>
            </a:r>
            <a:endParaRPr lang="en-US" altLang="ja-JP" sz="1800" dirty="0" smtClean="0"/>
          </a:p>
          <a:p>
            <a:pPr marL="0" indent="0">
              <a:buNone/>
            </a:pPr>
            <a:r>
              <a:rPr kumimoji="1" lang="ja-JP" altLang="en-US" sz="1600" dirty="0"/>
              <a:t>　</a:t>
            </a:r>
            <a:r>
              <a:rPr kumimoji="1" lang="ja-JP" altLang="en-US" sz="1600" dirty="0" smtClean="0"/>
              <a:t>　　→指の分化を促し、親指を独立させ、他の</a:t>
            </a:r>
            <a:r>
              <a:rPr kumimoji="1" lang="en-US" altLang="ja-JP" sz="1600" dirty="0" smtClean="0"/>
              <a:t>4</a:t>
            </a:r>
            <a:r>
              <a:rPr kumimoji="1" lang="ja-JP" altLang="en-US" sz="1600" dirty="0" smtClean="0"/>
              <a:t>本の指と対抗させて持つようにする。このことにより、手掌深く握りこま　　</a:t>
            </a:r>
            <a:endParaRPr kumimoji="1" lang="en-US" altLang="ja-JP" sz="1600" dirty="0" smtClean="0"/>
          </a:p>
          <a:p>
            <a:pPr marL="0" indent="0">
              <a:buNone/>
            </a:pPr>
            <a:r>
              <a:rPr lang="ja-JP" altLang="en-US" sz="1600" dirty="0"/>
              <a:t>　</a:t>
            </a:r>
            <a:r>
              <a:rPr lang="ja-JP" altLang="en-US" sz="1600" dirty="0" smtClean="0"/>
              <a:t>　　　</a:t>
            </a:r>
            <a:r>
              <a:rPr kumimoji="1" lang="ja-JP" altLang="en-US" sz="1600" dirty="0" err="1" smtClean="0"/>
              <a:t>れた</a:t>
            </a:r>
            <a:r>
              <a:rPr kumimoji="1" lang="ja-JP" altLang="en-US" sz="1600" dirty="0" smtClean="0"/>
              <a:t>物が指先の方向へ出る。</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→ぎゅっと握りこむ状態から、軽く「持つ」「つまむ」へと変化する。</a:t>
            </a:r>
            <a:endParaRPr kumimoji="1" lang="en-US" altLang="ja-JP" sz="1600" dirty="0" smtClean="0"/>
          </a:p>
          <a:p>
            <a:pPr marL="0" indent="0">
              <a:buNone/>
            </a:pPr>
            <a:r>
              <a:rPr lang="ja-JP" altLang="en-US" sz="1600" dirty="0"/>
              <a:t>　</a:t>
            </a:r>
            <a:r>
              <a:rPr lang="ja-JP" altLang="en-US" sz="1600" dirty="0" smtClean="0"/>
              <a:t>　　　　　　→持つ力が抜け、手首の関節が固定されず自由になる。</a:t>
            </a:r>
            <a:r>
              <a:rPr kumimoji="1" lang="ja-JP" altLang="en-US" sz="1600" dirty="0" smtClean="0"/>
              <a:t>　　　　　　　　　　　　　　　　</a:t>
            </a:r>
            <a:endParaRPr kumimoji="1" lang="en-US" altLang="ja-JP" sz="1600" dirty="0" smtClean="0"/>
          </a:p>
          <a:p>
            <a:pPr marL="0" indent="0">
              <a:buNone/>
            </a:pPr>
            <a:r>
              <a:rPr lang="ja-JP" altLang="en-US" sz="1600" dirty="0"/>
              <a:t>　</a:t>
            </a:r>
            <a:r>
              <a:rPr lang="ja-JP" altLang="en-US" sz="1600" dirty="0" smtClean="0"/>
              <a:t>　　　　　　</a:t>
            </a:r>
            <a:r>
              <a:rPr lang="en-US" altLang="ja-JP" sz="1600" dirty="0" smtClean="0"/>
              <a:t>※</a:t>
            </a:r>
            <a:r>
              <a:rPr kumimoji="1" lang="ja-JP" altLang="en-US" sz="1600" dirty="0" smtClean="0"/>
              <a:t>物を上からつかませ、上向きになりがちな手掌を</a:t>
            </a:r>
            <a:r>
              <a:rPr kumimoji="1" lang="ja-JP" altLang="en-US" sz="1600" dirty="0" smtClean="0">
                <a:solidFill>
                  <a:srgbClr val="CC0066"/>
                </a:solidFill>
              </a:rPr>
              <a:t>下向き</a:t>
            </a:r>
            <a:r>
              <a:rPr kumimoji="1" lang="ja-JP" altLang="en-US" sz="1600" dirty="0" smtClean="0"/>
              <a:t>にすることが、物を操作するために大切。</a:t>
            </a:r>
            <a:endParaRPr kumimoji="1" lang="en-US" altLang="ja-JP" sz="1600" dirty="0" smtClean="0"/>
          </a:p>
          <a:p>
            <a:pPr marL="0" indent="0">
              <a:buNone/>
            </a:pPr>
            <a:r>
              <a:rPr lang="ja-JP" altLang="en-US" sz="1800" dirty="0"/>
              <a:t>　</a:t>
            </a:r>
            <a:r>
              <a:rPr lang="ja-JP" altLang="en-US" sz="1800" dirty="0" smtClean="0"/>
              <a:t>　　　　　　　　</a:t>
            </a:r>
            <a:endParaRPr kumimoji="1" lang="en-US" altLang="ja-JP" sz="1800" dirty="0" smtClean="0"/>
          </a:p>
          <a:p>
            <a:pPr marL="0" indent="0">
              <a:buNone/>
            </a:pPr>
            <a:r>
              <a:rPr lang="ja-JP" altLang="en-US" sz="2400" dirty="0">
                <a:solidFill>
                  <a:srgbClr val="CC0066"/>
                </a:solidFill>
              </a:rPr>
              <a:t>「ひっかく、たたく」から「触る」</a:t>
            </a:r>
            <a:r>
              <a:rPr lang="ja-JP" altLang="en-US" sz="2400" dirty="0" smtClean="0">
                <a:solidFill>
                  <a:srgbClr val="CC0066"/>
                </a:solidFill>
              </a:rPr>
              <a:t>へ</a:t>
            </a:r>
            <a:r>
              <a:rPr lang="ja-JP" altLang="en-US" sz="2000" dirty="0" smtClean="0">
                <a:solidFill>
                  <a:srgbClr val="CC0066"/>
                </a:solidFill>
              </a:rPr>
              <a:t>　</a:t>
            </a:r>
            <a:r>
              <a:rPr lang="ja-JP" altLang="en-US" sz="1600" dirty="0">
                <a:solidFill>
                  <a:prstClr val="black"/>
                </a:solidFill>
                <a:cs typeface="+mj-cs"/>
              </a:rPr>
              <a:t>（ｐ．</a:t>
            </a:r>
            <a:r>
              <a:rPr lang="en-US" altLang="ja-JP" sz="1600" dirty="0">
                <a:solidFill>
                  <a:prstClr val="black"/>
                </a:solidFill>
                <a:cs typeface="+mj-cs"/>
              </a:rPr>
              <a:t>35</a:t>
            </a:r>
            <a:r>
              <a:rPr lang="ja-JP" altLang="en-US" sz="1600" dirty="0" smtClean="0">
                <a:solidFill>
                  <a:prstClr val="black"/>
                </a:solidFill>
                <a:cs typeface="+mj-cs"/>
              </a:rPr>
              <a:t>）</a:t>
            </a:r>
            <a:endParaRPr lang="en-US" altLang="ja-JP" sz="1600" dirty="0" smtClean="0">
              <a:solidFill>
                <a:prstClr val="black"/>
              </a:solidFill>
              <a:cs typeface="+mj-cs"/>
            </a:endParaRPr>
          </a:p>
          <a:p>
            <a:pPr marL="0" indent="0">
              <a:buNone/>
            </a:pPr>
            <a:r>
              <a:rPr lang="ja-JP" altLang="en-US" sz="1600" dirty="0" smtClean="0">
                <a:solidFill>
                  <a:prstClr val="black"/>
                </a:solidFill>
                <a:cs typeface="+mj-cs"/>
              </a:rPr>
              <a:t>　</a:t>
            </a:r>
            <a:r>
              <a:rPr lang="ja-JP" altLang="en-US" sz="1800" dirty="0">
                <a:solidFill>
                  <a:prstClr val="black"/>
                </a:solidFill>
                <a:cs typeface="+mj-cs"/>
              </a:rPr>
              <a:t>　</a:t>
            </a:r>
            <a:r>
              <a:rPr lang="ja-JP" altLang="en-US" sz="1800" dirty="0" smtClean="0">
                <a:solidFill>
                  <a:prstClr val="black"/>
                </a:solidFill>
                <a:cs typeface="+mj-cs"/>
              </a:rPr>
              <a:t>「ひっかく、たたく、」から「すべらせる、触る」「両手の協応」</a:t>
            </a:r>
            <a:r>
              <a:rPr lang="ja-JP" altLang="en-US" sz="1800" dirty="0">
                <a:solidFill>
                  <a:srgbClr val="CC0066"/>
                </a:solidFill>
              </a:rPr>
              <a:t/>
            </a:r>
            <a:br>
              <a:rPr lang="ja-JP" altLang="en-US" sz="1800" dirty="0">
                <a:solidFill>
                  <a:srgbClr val="CC0066"/>
                </a:solidFill>
              </a:rPr>
            </a:br>
            <a:r>
              <a:rPr lang="ja-JP" altLang="en-US" sz="1600" dirty="0" smtClean="0">
                <a:solidFill>
                  <a:srgbClr val="CC0066"/>
                </a:solidFill>
              </a:rPr>
              <a:t>　　　　　</a:t>
            </a:r>
            <a:endParaRPr lang="en-US" altLang="ja-JP" sz="1600" dirty="0" smtClean="0">
              <a:solidFill>
                <a:srgbClr val="CC0066"/>
              </a:solidFill>
            </a:endParaRPr>
          </a:p>
          <a:p>
            <a:pPr marL="0" indent="0">
              <a:buNone/>
            </a:pPr>
            <a:r>
              <a:rPr lang="ja-JP" altLang="en-US" sz="1600" dirty="0">
                <a:solidFill>
                  <a:srgbClr val="CC0066"/>
                </a:solidFill>
              </a:rPr>
              <a:t>　</a:t>
            </a:r>
            <a:r>
              <a:rPr lang="ja-JP" altLang="en-US" sz="1600" dirty="0" smtClean="0">
                <a:solidFill>
                  <a:srgbClr val="CC0066"/>
                </a:solidFill>
              </a:rPr>
              <a:t>　　　　</a:t>
            </a:r>
            <a:r>
              <a:rPr lang="ja-JP" altLang="en-US" sz="1600" dirty="0" smtClean="0"/>
              <a:t>目がよく見えるのに積極的に探し、物に触ったり持ったりしない子ども・・つやのあるものの表面をひっかいたりたたいたりする。　　　</a:t>
            </a:r>
            <a:endParaRPr lang="en-US" altLang="ja-JP" sz="1600" dirty="0" smtClean="0"/>
          </a:p>
          <a:p>
            <a:pPr marL="0" indent="0">
              <a:buNone/>
            </a:pPr>
            <a:r>
              <a:rPr lang="ja-JP" altLang="en-US" sz="1600" dirty="0" smtClean="0"/>
              <a:t>　　　　　持ったものを素早く放り出す、ひっくり返す・・・</a:t>
            </a:r>
            <a:endParaRPr lang="en-US" altLang="ja-JP" sz="1600" dirty="0" smtClean="0"/>
          </a:p>
          <a:p>
            <a:pPr marL="0" indent="0">
              <a:buNone/>
            </a:pPr>
            <a:r>
              <a:rPr kumimoji="1" lang="ja-JP" altLang="en-US" sz="1600" dirty="0"/>
              <a:t>　</a:t>
            </a:r>
            <a:r>
              <a:rPr kumimoji="1" lang="ja-JP" altLang="en-US" sz="1600" dirty="0" smtClean="0"/>
              <a:t>　　　　　→　「触る」ための基礎・・・手掌を物に押し付ける、</a:t>
            </a:r>
            <a:r>
              <a:rPr kumimoji="1" lang="ja-JP" altLang="en-US" sz="1600" dirty="0" smtClean="0">
                <a:solidFill>
                  <a:srgbClr val="CC0066"/>
                </a:solidFill>
              </a:rPr>
              <a:t>押し付けた力を抜いて軽く滑らせる。</a:t>
            </a:r>
            <a:endParaRPr kumimoji="1" lang="en-US" altLang="ja-JP" sz="1600" dirty="0" smtClean="0">
              <a:solidFill>
                <a:srgbClr val="CC0066"/>
              </a:solidFill>
            </a:endParaRPr>
          </a:p>
          <a:p>
            <a:pPr marL="0" indent="0">
              <a:buNone/>
            </a:pPr>
            <a:r>
              <a:rPr lang="ja-JP" altLang="en-US" sz="1600" dirty="0">
                <a:solidFill>
                  <a:schemeClr val="accent6"/>
                </a:solidFill>
              </a:rPr>
              <a:t>　</a:t>
            </a:r>
            <a:r>
              <a:rPr lang="ja-JP" altLang="en-US" sz="1600" dirty="0" smtClean="0">
                <a:solidFill>
                  <a:schemeClr val="accent6"/>
                </a:solidFill>
              </a:rPr>
              <a:t>　　　　　　　　　　　　　　　　　　　　　　</a:t>
            </a:r>
            <a:r>
              <a:rPr lang="ja-JP" altLang="en-US" sz="1600" dirty="0" smtClean="0"/>
              <a:t>床・机上でブロックを持ち、押し付け、すべらせる。押し付ける力を弱めてすべらせる。</a:t>
            </a:r>
            <a:endParaRPr lang="en-US" altLang="ja-JP" sz="1600" dirty="0" smtClean="0"/>
          </a:p>
          <a:p>
            <a:pPr marL="0" indent="0">
              <a:buNone/>
            </a:pPr>
            <a:r>
              <a:rPr kumimoji="1" lang="ja-JP" altLang="en-US" sz="1600" dirty="0"/>
              <a:t>　</a:t>
            </a:r>
            <a:r>
              <a:rPr kumimoji="1" lang="ja-JP" altLang="en-US" sz="1600" dirty="0" smtClean="0"/>
              <a:t>　　　　　　　　→任意の方向への往復運動→</a:t>
            </a:r>
            <a:r>
              <a:rPr kumimoji="1" lang="ja-JP" altLang="en-US" sz="1600" dirty="0" smtClean="0">
                <a:solidFill>
                  <a:srgbClr val="CC0066"/>
                </a:solidFill>
              </a:rPr>
              <a:t>始点・終点</a:t>
            </a:r>
            <a:r>
              <a:rPr kumimoji="1" lang="ja-JP" altLang="en-US" sz="1600" dirty="0" smtClean="0"/>
              <a:t>のある</a:t>
            </a:r>
            <a:r>
              <a:rPr kumimoji="1" lang="ja-JP" altLang="en-US" sz="1600" dirty="0" smtClean="0">
                <a:solidFill>
                  <a:srgbClr val="CC0066"/>
                </a:solidFill>
              </a:rPr>
              <a:t>方向づけられた運動</a:t>
            </a:r>
            <a:r>
              <a:rPr kumimoji="1" lang="ja-JP" altLang="en-US" sz="1600" dirty="0" smtClean="0"/>
              <a:t>へ</a:t>
            </a:r>
            <a:endParaRPr kumimoji="1" lang="en-US" altLang="ja-JP" sz="1600" dirty="0" smtClean="0"/>
          </a:p>
          <a:p>
            <a:pPr marL="0" indent="0">
              <a:buNone/>
            </a:pPr>
            <a:r>
              <a:rPr lang="ja-JP" altLang="en-US" sz="1600" dirty="0"/>
              <a:t>　</a:t>
            </a:r>
            <a:r>
              <a:rPr lang="ja-JP" altLang="en-US" sz="1600" dirty="0" smtClean="0"/>
              <a:t>　　　　　　　　　　　　→</a:t>
            </a:r>
            <a:r>
              <a:rPr lang="ja-JP" altLang="en-US" sz="1600" dirty="0" smtClean="0">
                <a:solidFill>
                  <a:srgbClr val="CC0066"/>
                </a:solidFill>
              </a:rPr>
              <a:t>輪郭線をたどる手の動かし方</a:t>
            </a:r>
            <a:r>
              <a:rPr lang="ja-JP" altLang="en-US" sz="1600" dirty="0" smtClean="0"/>
              <a:t>ができるようになる。</a:t>
            </a:r>
            <a:r>
              <a:rPr lang="ja-JP" altLang="en-US" sz="1600" dirty="0"/>
              <a:t>　</a:t>
            </a:r>
            <a:r>
              <a:rPr lang="ja-JP" altLang="en-US" sz="1600" dirty="0" smtClean="0"/>
              <a:t>　　　　　　　　　　　　　　　　　　　　　　　　　　　</a:t>
            </a:r>
            <a:endParaRPr kumimoji="1" lang="ja-JP" altLang="en-US" sz="1800" dirty="0"/>
          </a:p>
        </p:txBody>
      </p:sp>
    </p:spTree>
    <p:extLst>
      <p:ext uri="{BB962C8B-B14F-4D97-AF65-F5344CB8AC3E}">
        <p14:creationId xmlns:p14="http://schemas.microsoft.com/office/powerpoint/2010/main" val="1177855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2007" y="3104032"/>
            <a:ext cx="6202017" cy="469762"/>
          </a:xfrm>
        </p:spPr>
        <p:txBody>
          <a:bodyPr>
            <a:normAutofit fontScale="90000"/>
          </a:bodyPr>
          <a:lstStyle/>
          <a:p>
            <a:r>
              <a:rPr lang="ja-JP" altLang="en-US" sz="2400" dirty="0" smtClean="0"/>
              <a:t>　重複</a:t>
            </a:r>
            <a:r>
              <a:rPr lang="ja-JP" altLang="en-US" sz="2400" dirty="0"/>
              <a:t>障害教育は</a:t>
            </a:r>
            <a:r>
              <a:rPr lang="en-US" altLang="ja-JP" sz="2400" dirty="0"/>
              <a:t/>
            </a:r>
            <a:br>
              <a:rPr lang="en-US" altLang="ja-JP" sz="2400" dirty="0"/>
            </a:br>
            <a:r>
              <a:rPr lang="ja-JP" altLang="en-US" sz="2400" dirty="0"/>
              <a:t>　　　　　　　　　　　　　　　　　　　　　　　　　　　　　　　　　　　　　　　　　　　　　　　　　　　　　　　　　　　　　　　人間行動のより深い理解に基づき、</a:t>
            </a:r>
            <a:r>
              <a:rPr lang="en-US" altLang="ja-JP" sz="2400" dirty="0"/>
              <a:t/>
            </a:r>
            <a:br>
              <a:rPr lang="en-US" altLang="ja-JP" sz="2400" dirty="0"/>
            </a:br>
            <a:r>
              <a:rPr lang="ja-JP" altLang="en-US" sz="2400" dirty="0"/>
              <a:t>　　　　　　　　　　　　　　　　　　　　　　　　　　　　　　　　　　　　　　　　　　　　　　　　　　　　　　　　　　　　　　　「くふうする教育」「考える教育」であり、</a:t>
            </a:r>
            <a:r>
              <a:rPr lang="en-US" altLang="ja-JP" sz="2400" dirty="0"/>
              <a:t/>
            </a:r>
            <a:br>
              <a:rPr lang="en-US" altLang="ja-JP" sz="2400" dirty="0"/>
            </a:br>
            <a:r>
              <a:rPr lang="ja-JP" altLang="en-US" sz="2400" dirty="0"/>
              <a:t>　　　　　　　　　　　　　　　　　　　　　　　　　　　　　　　　　　　　　　　　　　　　　　　　　　　　　　　　　　　　　　　　</a:t>
            </a:r>
            <a:r>
              <a:rPr lang="ja-JP" altLang="en-US" sz="2400" dirty="0" smtClean="0"/>
              <a:t>　　　すべて</a:t>
            </a:r>
            <a:r>
              <a:rPr lang="ja-JP" altLang="en-US" sz="2400" dirty="0"/>
              <a:t>の教育の礎である。</a:t>
            </a:r>
          </a:p>
        </p:txBody>
      </p:sp>
      <p:sp>
        <p:nvSpPr>
          <p:cNvPr id="3" name="コンテンツ プレースホルダー 2"/>
          <p:cNvSpPr>
            <a:spLocks noGrp="1"/>
          </p:cNvSpPr>
          <p:nvPr>
            <p:ph idx="1"/>
          </p:nvPr>
        </p:nvSpPr>
        <p:spPr>
          <a:xfrm>
            <a:off x="6854024" y="1256306"/>
            <a:ext cx="4548146" cy="5438692"/>
          </a:xfrm>
        </p:spPr>
        <p:txBody>
          <a:bodyPr>
            <a:noAutofit/>
          </a:bodyPr>
          <a:lstStyle/>
          <a:p>
            <a:pPr marL="0" indent="0">
              <a:buNone/>
            </a:pPr>
            <a:r>
              <a:rPr lang="ja-JP" altLang="en-US" sz="1400" dirty="0" smtClean="0"/>
              <a:t>１　教育の新しい立場</a:t>
            </a:r>
            <a:endParaRPr lang="en-US" altLang="ja-JP" sz="1400" dirty="0" smtClean="0"/>
          </a:p>
          <a:p>
            <a:pPr marL="0" indent="0">
              <a:buNone/>
            </a:pPr>
            <a:r>
              <a:rPr kumimoji="1" lang="ja-JP" altLang="en-US" sz="1400" dirty="0" smtClean="0"/>
              <a:t>　　</a:t>
            </a:r>
            <a:r>
              <a:rPr kumimoji="1" lang="en-US" altLang="ja-JP" sz="1400" dirty="0" smtClean="0"/>
              <a:t>1.1</a:t>
            </a:r>
            <a:r>
              <a:rPr kumimoji="1" lang="ja-JP" altLang="en-US" sz="1400" dirty="0" smtClean="0"/>
              <a:t>　子供達との出会い　・・・・・・・・・・・・・・・・ </a:t>
            </a:r>
            <a:r>
              <a:rPr kumimoji="1" lang="en-US" altLang="ja-JP" sz="1400" dirty="0" smtClean="0"/>
              <a:t>1</a:t>
            </a:r>
            <a:r>
              <a:rPr kumimoji="1" lang="ja-JP" altLang="en-US" sz="1400" dirty="0" smtClean="0"/>
              <a:t>　　　　　　　　　　　　　　　　　　　　　　　</a:t>
            </a:r>
            <a:endParaRPr kumimoji="1" lang="en-US" altLang="ja-JP" sz="1400" dirty="0" smtClean="0"/>
          </a:p>
          <a:p>
            <a:pPr marL="0" indent="0">
              <a:buNone/>
            </a:pPr>
            <a:r>
              <a:rPr lang="ja-JP" altLang="en-US" sz="1400" dirty="0" smtClean="0"/>
              <a:t>　　</a:t>
            </a:r>
            <a:r>
              <a:rPr lang="en-US" altLang="ja-JP" sz="1400" dirty="0" smtClean="0"/>
              <a:t>1.2</a:t>
            </a:r>
            <a:r>
              <a:rPr lang="ja-JP" altLang="en-US" sz="1400" dirty="0" smtClean="0"/>
              <a:t>　「くふうする教育」「考える教育」　・・・・・  ３</a:t>
            </a:r>
            <a:endParaRPr lang="en-US" altLang="ja-JP" sz="1400" dirty="0" smtClean="0"/>
          </a:p>
          <a:p>
            <a:pPr marL="0" indent="0">
              <a:buNone/>
            </a:pPr>
            <a:r>
              <a:rPr kumimoji="1" lang="ja-JP" altLang="en-US" sz="1400" dirty="0" smtClean="0"/>
              <a:t>　　</a:t>
            </a:r>
            <a:r>
              <a:rPr kumimoji="1" lang="en-US" altLang="ja-JP" sz="1400" dirty="0" smtClean="0"/>
              <a:t>1.3</a:t>
            </a:r>
            <a:r>
              <a:rPr kumimoji="1" lang="ja-JP" altLang="en-US" sz="1400" dirty="0" smtClean="0"/>
              <a:t>　より基礎的、より本質的に　・・・・・・・・・  ８</a:t>
            </a:r>
            <a:endParaRPr kumimoji="1" lang="en-US" altLang="ja-JP" sz="1400" dirty="0" smtClean="0"/>
          </a:p>
          <a:p>
            <a:pPr marL="0" indent="0">
              <a:buNone/>
            </a:pPr>
            <a:r>
              <a:rPr kumimoji="1" lang="ja-JP" altLang="en-US" sz="1400" dirty="0" smtClean="0"/>
              <a:t>２　ヒトの初期学習</a:t>
            </a:r>
            <a:endParaRPr kumimoji="1" lang="en-US" altLang="ja-JP" sz="1400" dirty="0" smtClean="0"/>
          </a:p>
          <a:p>
            <a:pPr marL="0" indent="0">
              <a:buNone/>
            </a:pPr>
            <a:r>
              <a:rPr lang="ja-JP" altLang="en-US" sz="1400" dirty="0" smtClean="0"/>
              <a:t>　　</a:t>
            </a:r>
            <a:r>
              <a:rPr lang="en-US" altLang="ja-JP" sz="1400" dirty="0" smtClean="0"/>
              <a:t>2.1</a:t>
            </a:r>
            <a:r>
              <a:rPr lang="ja-JP" altLang="en-US" sz="1400" dirty="0" smtClean="0"/>
              <a:t>　感覚の障害　・・・・・・・・・・・・・・・・・・・・・</a:t>
            </a:r>
            <a:r>
              <a:rPr lang="en-US" altLang="ja-JP" sz="1400" dirty="0" smtClean="0"/>
              <a:t>11</a:t>
            </a:r>
          </a:p>
          <a:p>
            <a:pPr marL="0" indent="0">
              <a:buNone/>
            </a:pPr>
            <a:r>
              <a:rPr kumimoji="1" lang="ja-JP" altLang="en-US" sz="1400" dirty="0" smtClean="0"/>
              <a:t>　　</a:t>
            </a:r>
            <a:r>
              <a:rPr kumimoji="1" lang="en-US" altLang="ja-JP" sz="1400" dirty="0" smtClean="0"/>
              <a:t>2.2</a:t>
            </a:r>
            <a:r>
              <a:rPr kumimoji="1" lang="ja-JP" altLang="en-US" sz="1400" dirty="0" smtClean="0"/>
              <a:t>　初期の感覚と運動　・・・・・・・・・・・・・・・</a:t>
            </a:r>
            <a:r>
              <a:rPr lang="en-US" altLang="ja-JP" sz="1400" dirty="0"/>
              <a:t> </a:t>
            </a:r>
            <a:r>
              <a:rPr kumimoji="1" lang="en-US" altLang="ja-JP" sz="1400" dirty="0" smtClean="0"/>
              <a:t>16</a:t>
            </a:r>
            <a:r>
              <a:rPr kumimoji="1" lang="ja-JP" altLang="en-US" sz="1400" dirty="0" smtClean="0"/>
              <a:t>　</a:t>
            </a:r>
            <a:endParaRPr kumimoji="1" lang="en-US" altLang="ja-JP" sz="1400" dirty="0" smtClean="0"/>
          </a:p>
          <a:p>
            <a:pPr marL="0" indent="0">
              <a:buNone/>
            </a:pPr>
            <a:r>
              <a:rPr lang="ja-JP" altLang="en-US" sz="1400" dirty="0" smtClean="0"/>
              <a:t>　　</a:t>
            </a:r>
            <a:r>
              <a:rPr lang="en-US" altLang="ja-JP" sz="1400" dirty="0" smtClean="0"/>
              <a:t>2.3</a:t>
            </a:r>
            <a:r>
              <a:rPr lang="ja-JP" altLang="en-US" sz="1400" dirty="0" smtClean="0"/>
              <a:t>　感覚の芽生えと運動の自発　・・・・・・・  </a:t>
            </a:r>
            <a:r>
              <a:rPr lang="en-US" altLang="ja-JP" sz="1400" dirty="0" smtClean="0"/>
              <a:t>22</a:t>
            </a:r>
          </a:p>
          <a:p>
            <a:pPr marL="0" indent="0">
              <a:buNone/>
            </a:pPr>
            <a:r>
              <a:rPr kumimoji="1" lang="ja-JP" altLang="en-US" sz="1400" dirty="0" smtClean="0"/>
              <a:t>　　</a:t>
            </a:r>
            <a:r>
              <a:rPr kumimoji="1" lang="en-US" altLang="ja-JP" sz="1400" dirty="0" smtClean="0"/>
              <a:t>2.4</a:t>
            </a:r>
            <a:r>
              <a:rPr kumimoji="1" lang="ja-JP" altLang="en-US" sz="1400" dirty="0" smtClean="0"/>
              <a:t>　目の使い方と手の動かし方　・・・・・・・・</a:t>
            </a:r>
            <a:r>
              <a:rPr kumimoji="1" lang="en-US" altLang="ja-JP" sz="1400" dirty="0" smtClean="0"/>
              <a:t>26</a:t>
            </a:r>
          </a:p>
          <a:p>
            <a:pPr marL="0" indent="0">
              <a:buNone/>
            </a:pPr>
            <a:r>
              <a:rPr lang="ja-JP" altLang="en-US" sz="1400" dirty="0" smtClean="0"/>
              <a:t>　　</a:t>
            </a:r>
            <a:r>
              <a:rPr lang="en-US" altLang="ja-JP" sz="1400" dirty="0" smtClean="0"/>
              <a:t>2.5</a:t>
            </a:r>
            <a:r>
              <a:rPr lang="ja-JP" altLang="en-US" sz="1400" dirty="0" smtClean="0"/>
              <a:t>　行動の原動力　・・・・・・・・・・・・・・・・・・・</a:t>
            </a:r>
            <a:r>
              <a:rPr lang="en-US" altLang="ja-JP" sz="1400" dirty="0" smtClean="0"/>
              <a:t>37</a:t>
            </a:r>
          </a:p>
          <a:p>
            <a:pPr marL="0" indent="0">
              <a:buNone/>
            </a:pPr>
            <a:r>
              <a:rPr lang="ja-JP" altLang="en-US" sz="1400" dirty="0" smtClean="0"/>
              <a:t>３　概念行動の基礎学習</a:t>
            </a:r>
            <a:endParaRPr lang="en-US" altLang="ja-JP" sz="1400" dirty="0" smtClean="0"/>
          </a:p>
          <a:p>
            <a:pPr marL="0" indent="0">
              <a:buNone/>
            </a:pPr>
            <a:r>
              <a:rPr kumimoji="1" lang="ja-JP" altLang="en-US" sz="1400" dirty="0" smtClean="0"/>
              <a:t>　　</a:t>
            </a:r>
            <a:r>
              <a:rPr kumimoji="1" lang="en-US" altLang="ja-JP" sz="1400" dirty="0" smtClean="0"/>
              <a:t>3.1</a:t>
            </a:r>
            <a:r>
              <a:rPr kumimoji="1" lang="ja-JP" altLang="en-US" sz="1400" dirty="0" smtClean="0"/>
              <a:t>　探索と定位　・・・・・・・・・・・・・・・・・・・・・・</a:t>
            </a:r>
            <a:r>
              <a:rPr kumimoji="1" lang="en-US" altLang="ja-JP" sz="1400" dirty="0" smtClean="0"/>
              <a:t>40</a:t>
            </a:r>
          </a:p>
          <a:p>
            <a:pPr marL="0" indent="0">
              <a:buNone/>
            </a:pPr>
            <a:r>
              <a:rPr lang="ja-JP" altLang="en-US" sz="1400" dirty="0" smtClean="0"/>
              <a:t>　　</a:t>
            </a:r>
            <a:r>
              <a:rPr lang="en-US" altLang="ja-JP" sz="1400" dirty="0" smtClean="0"/>
              <a:t>3.2</a:t>
            </a:r>
            <a:r>
              <a:rPr lang="ja-JP" altLang="en-US" sz="1400" dirty="0" smtClean="0"/>
              <a:t>　方向づけ、位置づけ、順序づけ　・・・・・ </a:t>
            </a:r>
            <a:r>
              <a:rPr lang="en-US" altLang="ja-JP" sz="1400" dirty="0" smtClean="0"/>
              <a:t>45</a:t>
            </a:r>
            <a:r>
              <a:rPr kumimoji="1" lang="ja-JP" altLang="en-US" sz="1400" dirty="0" smtClean="0"/>
              <a:t>　</a:t>
            </a:r>
            <a:endParaRPr kumimoji="1" lang="en-US" altLang="ja-JP" sz="1400" dirty="0" smtClean="0"/>
          </a:p>
          <a:p>
            <a:pPr marL="0" indent="0">
              <a:buNone/>
            </a:pPr>
            <a:r>
              <a:rPr lang="ja-JP" altLang="en-US" sz="1400" dirty="0" smtClean="0"/>
              <a:t>４　記号操作の基礎学習</a:t>
            </a:r>
            <a:endParaRPr lang="en-US" altLang="ja-JP" sz="1400" dirty="0" smtClean="0"/>
          </a:p>
          <a:p>
            <a:pPr marL="0" indent="0">
              <a:buNone/>
            </a:pPr>
            <a:r>
              <a:rPr kumimoji="1" lang="ja-JP" altLang="en-US" sz="1400" dirty="0" smtClean="0"/>
              <a:t>　　</a:t>
            </a:r>
            <a:r>
              <a:rPr kumimoji="1" lang="en-US" altLang="ja-JP" sz="1400" dirty="0" smtClean="0"/>
              <a:t>4.1</a:t>
            </a:r>
            <a:r>
              <a:rPr kumimoji="1" lang="ja-JP" altLang="en-US" sz="1400" dirty="0" smtClean="0"/>
              <a:t>　文字の基礎学習　・・・・・・・・・・・・・・・・・ </a:t>
            </a:r>
            <a:r>
              <a:rPr kumimoji="1" lang="en-US" altLang="ja-JP" sz="1400" dirty="0" smtClean="0"/>
              <a:t>48</a:t>
            </a:r>
          </a:p>
          <a:p>
            <a:pPr marL="0" indent="0">
              <a:buNone/>
            </a:pPr>
            <a:r>
              <a:rPr lang="ja-JP" altLang="en-US" sz="1400" dirty="0" smtClean="0"/>
              <a:t>　　</a:t>
            </a:r>
            <a:r>
              <a:rPr lang="en-US" altLang="ja-JP" sz="1400" dirty="0" smtClean="0"/>
              <a:t>4.2</a:t>
            </a:r>
            <a:r>
              <a:rPr lang="ja-JP" altLang="en-US" sz="1400" dirty="0" smtClean="0"/>
              <a:t>　数の基礎学習　・・・・・・・・・・・・・・・・・・・ </a:t>
            </a:r>
            <a:r>
              <a:rPr lang="en-US" altLang="ja-JP" sz="1400" dirty="0" smtClean="0"/>
              <a:t>53</a:t>
            </a:r>
            <a:endParaRPr kumimoji="1" lang="ja-JP" altLang="en-US" sz="1400" dirty="0"/>
          </a:p>
        </p:txBody>
      </p:sp>
      <p:sp>
        <p:nvSpPr>
          <p:cNvPr id="4" name="タイトル 1"/>
          <p:cNvSpPr txBox="1">
            <a:spLocks/>
          </p:cNvSpPr>
          <p:nvPr/>
        </p:nvSpPr>
        <p:spPr>
          <a:xfrm>
            <a:off x="6368996" y="476443"/>
            <a:ext cx="4611756" cy="469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　　　　</a:t>
            </a:r>
            <a:r>
              <a:rPr lang="en-US" altLang="ja-JP" sz="2000" dirty="0" smtClean="0"/>
              <a:t>『</a:t>
            </a:r>
            <a:r>
              <a:rPr lang="ja-JP" altLang="en-US" sz="2000" dirty="0" smtClean="0"/>
              <a:t>人間行動の成りたち</a:t>
            </a:r>
            <a:r>
              <a:rPr lang="en-US" altLang="ja-JP" sz="2000" dirty="0" smtClean="0"/>
              <a:t>』</a:t>
            </a:r>
            <a:r>
              <a:rPr lang="ja-JP" altLang="en-US" sz="2000" dirty="0" smtClean="0"/>
              <a:t>　目次</a:t>
            </a:r>
            <a:endParaRPr lang="ja-JP" altLang="en-US" sz="2000" dirty="0"/>
          </a:p>
        </p:txBody>
      </p:sp>
    </p:spTree>
    <p:extLst>
      <p:ext uri="{BB962C8B-B14F-4D97-AF65-F5344CB8AC3E}">
        <p14:creationId xmlns:p14="http://schemas.microsoft.com/office/powerpoint/2010/main" val="3228646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2660" y="0"/>
            <a:ext cx="10821140" cy="584786"/>
          </a:xfrm>
        </p:spPr>
        <p:txBody>
          <a:bodyPr>
            <a:normAutofit/>
          </a:bodyPr>
          <a:lstStyle/>
          <a:p>
            <a:r>
              <a:rPr kumimoji="1" lang="ja-JP" altLang="en-US" sz="2400" dirty="0" smtClean="0">
                <a:solidFill>
                  <a:srgbClr val="CC0066"/>
                </a:solidFill>
              </a:rPr>
              <a:t>道具を使う</a:t>
            </a:r>
            <a:r>
              <a:rPr kumimoji="1" lang="ja-JP" altLang="en-US" sz="1600" dirty="0" smtClean="0">
                <a:solidFill>
                  <a:srgbClr val="CC0066"/>
                </a:solidFill>
              </a:rPr>
              <a:t>　（ｐ．</a:t>
            </a:r>
            <a:r>
              <a:rPr kumimoji="1" lang="en-US" altLang="ja-JP" sz="1600" dirty="0" smtClean="0">
                <a:solidFill>
                  <a:srgbClr val="CC0066"/>
                </a:solidFill>
              </a:rPr>
              <a:t>36</a:t>
            </a:r>
            <a:r>
              <a:rPr kumimoji="1" lang="ja-JP" altLang="en-US" sz="1600" dirty="0" smtClean="0">
                <a:solidFill>
                  <a:srgbClr val="CC0066"/>
                </a:solidFill>
              </a:rPr>
              <a:t>）</a:t>
            </a:r>
            <a:endParaRPr kumimoji="1" lang="ja-JP" altLang="en-US" sz="1600" dirty="0">
              <a:solidFill>
                <a:srgbClr val="CC0066"/>
              </a:solidFill>
            </a:endParaRPr>
          </a:p>
        </p:txBody>
      </p:sp>
      <p:sp>
        <p:nvSpPr>
          <p:cNvPr id="3" name="コンテンツ プレースホルダー 2"/>
          <p:cNvSpPr>
            <a:spLocks noGrp="1"/>
          </p:cNvSpPr>
          <p:nvPr>
            <p:ph idx="1"/>
          </p:nvPr>
        </p:nvSpPr>
        <p:spPr>
          <a:xfrm>
            <a:off x="346229" y="584786"/>
            <a:ext cx="11478827" cy="6073466"/>
          </a:xfrm>
        </p:spPr>
        <p:txBody>
          <a:bodyPr>
            <a:normAutofit/>
          </a:bodyPr>
          <a:lstStyle/>
          <a:p>
            <a:pPr marL="0" indent="0">
              <a:buNone/>
            </a:pPr>
            <a:r>
              <a:rPr kumimoji="1" lang="ja-JP" altLang="en-US" sz="1800" dirty="0" smtClean="0"/>
              <a:t>初めて道具を使うことの難しさ</a:t>
            </a:r>
            <a:endParaRPr kumimoji="1" lang="en-US" altLang="ja-JP" sz="1800" dirty="0" smtClean="0"/>
          </a:p>
          <a:p>
            <a:pPr marL="0" indent="0">
              <a:buNone/>
            </a:pPr>
            <a:r>
              <a:rPr lang="ja-JP" altLang="en-US" sz="1800" dirty="0"/>
              <a:t>　</a:t>
            </a:r>
            <a:r>
              <a:rPr lang="ja-JP" altLang="en-US" sz="1600" dirty="0" smtClean="0">
                <a:solidFill>
                  <a:schemeClr val="accent1">
                    <a:lumMod val="75000"/>
                  </a:schemeClr>
                </a:solidFill>
              </a:rPr>
              <a:t>道具の使用</a:t>
            </a:r>
            <a:r>
              <a:rPr lang="ja-JP" altLang="en-US" sz="1600" dirty="0" smtClean="0"/>
              <a:t>・・・その道具の全体ではなく、ある定められた一部を持ち、そこを基本として全体を機能的に操作しなければならない。</a:t>
            </a:r>
            <a:endParaRPr lang="en-US" altLang="ja-JP" sz="1600" dirty="0" smtClean="0"/>
          </a:p>
          <a:p>
            <a:pPr marL="0" indent="0">
              <a:buNone/>
            </a:pPr>
            <a:r>
              <a:rPr kumimoji="1" lang="ja-JP" altLang="en-US" sz="1600" dirty="0"/>
              <a:t>　</a:t>
            </a:r>
            <a:r>
              <a:rPr kumimoji="1" lang="ja-JP" altLang="en-US" sz="1600" dirty="0" smtClean="0"/>
              <a:t>　　　　　　　　　　部分と部分の関係が理解され、ひとまとまりの全体として受容されなければならない。</a:t>
            </a:r>
            <a:endParaRPr kumimoji="1" lang="en-US" altLang="ja-JP" sz="1600" dirty="0" smtClean="0"/>
          </a:p>
          <a:p>
            <a:pPr marL="0" indent="0">
              <a:buNone/>
            </a:pPr>
            <a:r>
              <a:rPr lang="ja-JP" altLang="en-US" sz="1600" dirty="0"/>
              <a:t>　</a:t>
            </a:r>
            <a:r>
              <a:rPr lang="ja-JP" altLang="en-US" sz="1600" dirty="0" smtClean="0"/>
              <a:t>　　　　　　　　　　　　・・・見る・触るなどの感覚を基に物の輪郭線が明確になり、</a:t>
            </a:r>
            <a:endParaRPr lang="en-US" altLang="ja-JP" sz="1600" dirty="0" smtClean="0"/>
          </a:p>
          <a:p>
            <a:pPr marL="0" indent="0">
              <a:buNone/>
            </a:pPr>
            <a:r>
              <a:rPr lang="ja-JP" altLang="en-US" sz="1600" dirty="0"/>
              <a:t>　</a:t>
            </a:r>
            <a:r>
              <a:rPr lang="ja-JP" altLang="en-US" sz="1600" dirty="0" smtClean="0"/>
              <a:t>　　　　　　　　　　　　　　道具が一つのまとまった形として理解されることを前提にしている・・・</a:t>
            </a:r>
            <a:endParaRPr lang="en-US" altLang="ja-JP" sz="1600" dirty="0" smtClean="0"/>
          </a:p>
          <a:p>
            <a:pPr marL="0" indent="0">
              <a:buNone/>
            </a:pPr>
            <a:endParaRPr kumimoji="1" lang="en-US" altLang="ja-JP" sz="1600" dirty="0"/>
          </a:p>
          <a:p>
            <a:pPr marL="0" indent="0">
              <a:buNone/>
            </a:pPr>
            <a:r>
              <a:rPr kumimoji="1" lang="ja-JP" altLang="en-US" sz="1600" dirty="0" smtClean="0"/>
              <a:t>　</a:t>
            </a:r>
            <a:r>
              <a:rPr kumimoji="1" lang="ja-JP" altLang="en-US" sz="1600" dirty="0" smtClean="0">
                <a:solidFill>
                  <a:schemeClr val="accent1">
                    <a:lumMod val="75000"/>
                  </a:schemeClr>
                </a:solidFill>
              </a:rPr>
              <a:t>両手を使うこと</a:t>
            </a:r>
            <a:r>
              <a:rPr kumimoji="1" lang="ja-JP" altLang="en-US" sz="1600" dirty="0" smtClean="0"/>
              <a:t>・・・両手が協応すること、</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さらに、一方の手が</a:t>
            </a:r>
            <a:r>
              <a:rPr kumimoji="1" lang="ja-JP" altLang="en-US" sz="1600" dirty="0" smtClean="0">
                <a:solidFill>
                  <a:srgbClr val="CC0066"/>
                </a:solidFill>
              </a:rPr>
              <a:t>「支え手」</a:t>
            </a:r>
            <a:r>
              <a:rPr kumimoji="1" lang="ja-JP" altLang="en-US" sz="1600" dirty="0" smtClean="0"/>
              <a:t>、他方の手が</a:t>
            </a:r>
            <a:r>
              <a:rPr kumimoji="1" lang="ja-JP" altLang="en-US" sz="1600" dirty="0" smtClean="0">
                <a:solidFill>
                  <a:srgbClr val="CC0066"/>
                </a:solidFill>
              </a:rPr>
              <a:t>「働き手」</a:t>
            </a:r>
            <a:r>
              <a:rPr kumimoji="1" lang="ja-JP" altLang="en-US" sz="1600" dirty="0" smtClean="0"/>
              <a:t>になること</a:t>
            </a:r>
            <a:endParaRPr kumimoji="1" lang="en-US" altLang="ja-JP" sz="1600" dirty="0" smtClean="0"/>
          </a:p>
          <a:p>
            <a:pPr marL="0" indent="0">
              <a:buNone/>
            </a:pPr>
            <a:r>
              <a:rPr lang="ja-JP" altLang="en-US" sz="1600" dirty="0"/>
              <a:t>　</a:t>
            </a:r>
            <a:r>
              <a:rPr lang="ja-JP" altLang="en-US" sz="1600" dirty="0" smtClean="0"/>
              <a:t>　　　　　　　　　　　　　　たとえば、“びんにふたをする”とき</a:t>
            </a:r>
            <a:endParaRPr lang="en-US" altLang="ja-JP" sz="1600" dirty="0" smtClean="0"/>
          </a:p>
          <a:p>
            <a:pPr marL="0" indent="0">
              <a:buNone/>
            </a:pPr>
            <a:r>
              <a:rPr lang="ja-JP" altLang="en-US" sz="1600" dirty="0"/>
              <a:t>　</a:t>
            </a:r>
            <a:r>
              <a:rPr lang="ja-JP" altLang="en-US" sz="1600" dirty="0" smtClean="0"/>
              <a:t>　　　　　　　　　　　　　　　　　　左手でびんを持ち、右手でふたをする。このとき左手が、目とともに右手を誘導している。</a:t>
            </a:r>
            <a:endParaRPr lang="en-US" altLang="ja-JP" sz="1600" dirty="0" smtClean="0"/>
          </a:p>
          <a:p>
            <a:pPr marL="0" indent="0">
              <a:buNone/>
            </a:pPr>
            <a:endParaRPr lang="en-US" altLang="ja-JP" sz="1600" dirty="0"/>
          </a:p>
          <a:p>
            <a:pPr marL="0" indent="0">
              <a:buNone/>
            </a:pPr>
            <a:r>
              <a:rPr lang="en-US" altLang="ja-JP" sz="1600" dirty="0" smtClean="0"/>
              <a:t>※</a:t>
            </a:r>
            <a:r>
              <a:rPr lang="ja-JP" altLang="en-US" sz="1600" dirty="0" smtClean="0"/>
              <a:t>私たちでも、普段の条件が少しでも変われば、道具は使いにくくなる。</a:t>
            </a:r>
            <a:endParaRPr lang="en-US" altLang="ja-JP" sz="1600" dirty="0" smtClean="0"/>
          </a:p>
          <a:p>
            <a:pPr marL="0" indent="0">
              <a:buNone/>
            </a:pPr>
            <a:r>
              <a:rPr lang="ja-JP" altLang="en-US" sz="1600" dirty="0"/>
              <a:t>　</a:t>
            </a:r>
            <a:r>
              <a:rPr lang="ja-JP" altLang="en-US" sz="1600" dirty="0" smtClean="0"/>
              <a:t>　　　　　　　　　　　　　（たとえば、いつも右手で行っている歯磨きを急に左手でする、など。）</a:t>
            </a:r>
            <a:endParaRPr lang="en-US" altLang="ja-JP" sz="1600" dirty="0" smtClean="0"/>
          </a:p>
          <a:p>
            <a:pPr marL="0" indent="0">
              <a:buNone/>
            </a:pPr>
            <a:r>
              <a:rPr lang="ja-JP" altLang="en-US" sz="1600" dirty="0"/>
              <a:t>　</a:t>
            </a:r>
            <a:r>
              <a:rPr lang="ja-JP" altLang="en-US" sz="1600" dirty="0" smtClean="0"/>
              <a:t>　　　子どもが上手に道具を使えないとき、</a:t>
            </a:r>
            <a:r>
              <a:rPr lang="ja-JP" altLang="en-US" sz="1600" dirty="0" smtClean="0">
                <a:solidFill>
                  <a:schemeClr val="accent6">
                    <a:lumMod val="75000"/>
                  </a:schemeClr>
                </a:solidFill>
              </a:rPr>
              <a:t>いきなりその使い方を教えるのではなく、</a:t>
            </a:r>
            <a:r>
              <a:rPr lang="ja-JP" altLang="en-US" sz="1600" u="sng" dirty="0" smtClean="0">
                <a:solidFill>
                  <a:schemeClr val="accent6">
                    <a:lumMod val="75000"/>
                  </a:schemeClr>
                </a:solidFill>
              </a:rPr>
              <a:t>基本的な感覚の使い方と運動の自発の仕方</a:t>
            </a:r>
            <a:r>
              <a:rPr lang="ja-JP" altLang="en-US" sz="1600" dirty="0" smtClean="0">
                <a:solidFill>
                  <a:schemeClr val="accent6">
                    <a:lumMod val="75000"/>
                  </a:schemeClr>
                </a:solidFill>
              </a:rPr>
              <a:t>か　　　</a:t>
            </a:r>
            <a:endParaRPr lang="en-US" altLang="ja-JP" sz="1600" dirty="0" smtClean="0">
              <a:solidFill>
                <a:schemeClr val="accent6">
                  <a:lumMod val="75000"/>
                </a:schemeClr>
              </a:solidFill>
            </a:endParaRPr>
          </a:p>
          <a:p>
            <a:pPr marL="0" indent="0">
              <a:buNone/>
            </a:pPr>
            <a:r>
              <a:rPr lang="ja-JP" altLang="en-US" sz="1600" dirty="0">
                <a:solidFill>
                  <a:schemeClr val="accent6">
                    <a:lumMod val="75000"/>
                  </a:schemeClr>
                </a:solidFill>
              </a:rPr>
              <a:t>　</a:t>
            </a:r>
            <a:r>
              <a:rPr lang="ja-JP" altLang="en-US" sz="1600" dirty="0" smtClean="0">
                <a:solidFill>
                  <a:schemeClr val="accent6">
                    <a:lumMod val="75000"/>
                  </a:schemeClr>
                </a:solidFill>
              </a:rPr>
              <a:t>　　　ら考え直して</a:t>
            </a:r>
            <a:r>
              <a:rPr lang="ja-JP" altLang="en-US" sz="1600" dirty="0" smtClean="0"/>
              <a:t>みる。</a:t>
            </a:r>
            <a:endParaRPr lang="en-US" altLang="ja-JP" sz="1600" dirty="0" smtClean="0"/>
          </a:p>
          <a:p>
            <a:pPr marL="0" indent="0">
              <a:buNone/>
            </a:pPr>
            <a:r>
              <a:rPr lang="ja-JP" altLang="en-US" sz="1600" dirty="0"/>
              <a:t>　</a:t>
            </a:r>
            <a:r>
              <a:rPr lang="ja-JP" altLang="en-US" sz="1600" dirty="0" smtClean="0"/>
              <a:t>　　　</a:t>
            </a:r>
            <a:r>
              <a:rPr lang="ja-JP" altLang="en-US" sz="1600" dirty="0" smtClean="0">
                <a:solidFill>
                  <a:schemeClr val="accent6">
                    <a:lumMod val="75000"/>
                  </a:schemeClr>
                </a:solidFill>
              </a:rPr>
              <a:t>工夫して、今までの基本的運動に沿った新しい運動の組み合わせを引き出していく</a:t>
            </a:r>
            <a:endParaRPr lang="en-US" altLang="ja-JP" sz="1600" dirty="0" smtClean="0">
              <a:solidFill>
                <a:schemeClr val="accent6">
                  <a:lumMod val="75000"/>
                </a:schemeClr>
              </a:solidFill>
            </a:endParaRPr>
          </a:p>
          <a:p>
            <a:pPr marL="0" indent="0">
              <a:buNone/>
            </a:pPr>
            <a:r>
              <a:rPr kumimoji="1" lang="ja-JP" altLang="en-US" sz="1600" dirty="0"/>
              <a:t>　</a:t>
            </a:r>
            <a:r>
              <a:rPr kumimoji="1" lang="ja-JP" altLang="en-US" sz="1600" dirty="0" smtClean="0"/>
              <a:t>　　　　　　　　　　　　　　　　　　　</a:t>
            </a:r>
            <a:endParaRPr kumimoji="1" lang="ja-JP" altLang="en-US" sz="1600" dirty="0"/>
          </a:p>
        </p:txBody>
      </p:sp>
    </p:spTree>
    <p:extLst>
      <p:ext uri="{BB962C8B-B14F-4D97-AF65-F5344CB8AC3E}">
        <p14:creationId xmlns:p14="http://schemas.microsoft.com/office/powerpoint/2010/main" val="1233683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48573" y="1083076"/>
            <a:ext cx="11665259" cy="5521910"/>
          </a:xfrm>
        </p:spPr>
        <p:txBody>
          <a:bodyPr>
            <a:normAutofit/>
          </a:bodyPr>
          <a:lstStyle/>
          <a:p>
            <a:pPr marL="0" indent="0">
              <a:buNone/>
            </a:pPr>
            <a:endParaRPr kumimoji="1" lang="en-US" altLang="ja-JP" sz="2000" dirty="0" smtClean="0">
              <a:solidFill>
                <a:srgbClr val="C00000"/>
              </a:solidFill>
            </a:endParaRPr>
          </a:p>
          <a:p>
            <a:pPr marL="0" indent="0">
              <a:buNone/>
            </a:pPr>
            <a:endParaRPr lang="en-US" altLang="ja-JP" sz="2000" dirty="0">
              <a:solidFill>
                <a:srgbClr val="C00000"/>
              </a:solidFill>
            </a:endParaRPr>
          </a:p>
          <a:p>
            <a:pPr marL="0" indent="0">
              <a:buNone/>
            </a:pPr>
            <a:r>
              <a:rPr kumimoji="1" lang="ja-JP" altLang="en-US" sz="2400" u="sng" dirty="0" smtClean="0">
                <a:solidFill>
                  <a:srgbClr val="C00000"/>
                </a:solidFill>
              </a:rPr>
              <a:t>人間行動の原動力となる二つの基本的な喜び</a:t>
            </a:r>
            <a:endParaRPr lang="en-US" altLang="ja-JP" sz="2400" u="sng" dirty="0">
              <a:solidFill>
                <a:srgbClr val="C00000"/>
              </a:solidFill>
            </a:endParaRPr>
          </a:p>
          <a:p>
            <a:pPr marL="0" indent="0">
              <a:buNone/>
            </a:pPr>
            <a:r>
              <a:rPr kumimoji="1" lang="ja-JP" altLang="en-US" sz="2000" dirty="0" smtClean="0">
                <a:solidFill>
                  <a:srgbClr val="C00000"/>
                </a:solidFill>
              </a:rPr>
              <a:t>　　　　　</a:t>
            </a:r>
            <a:r>
              <a:rPr kumimoji="1" lang="ja-JP" altLang="en-US" sz="2400" dirty="0" smtClean="0">
                <a:solidFill>
                  <a:srgbClr val="C00000"/>
                </a:solidFill>
              </a:rPr>
              <a:t>　</a:t>
            </a:r>
            <a:r>
              <a:rPr kumimoji="1" lang="ja-JP" altLang="en-US" sz="2400" dirty="0" smtClean="0"/>
              <a:t>・・・子どもたちの名誉のために、私たち自身が反省し教育内容を深めるために・・・</a:t>
            </a:r>
            <a:endParaRPr kumimoji="1" lang="en-US" altLang="ja-JP" sz="2400"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endParaRPr lang="en-US" altLang="ja-JP" sz="2000"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r>
              <a:rPr lang="ja-JP" altLang="en-US" sz="2400" dirty="0" smtClean="0">
                <a:solidFill>
                  <a:srgbClr val="C00000"/>
                </a:solidFill>
              </a:rPr>
              <a:t>①　外界を知り、理解し、構成する喜び</a:t>
            </a:r>
            <a:endParaRPr lang="en-US" altLang="ja-JP" sz="2400"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r>
              <a:rPr lang="ja-JP" altLang="en-US" sz="1600" dirty="0" smtClean="0"/>
              <a:t>　開眼手術を受けた人が、形の弁別学習で、三角を見て思わずクックッと笑う（ｐ．</a:t>
            </a:r>
            <a:r>
              <a:rPr lang="en-US" altLang="ja-JP" sz="1600" dirty="0" smtClean="0"/>
              <a:t>38</a:t>
            </a:r>
            <a:r>
              <a:rPr lang="ja-JP" altLang="en-US" sz="1600" dirty="0" smtClean="0"/>
              <a:t>）</a:t>
            </a:r>
            <a:endParaRPr lang="en-US" altLang="ja-JP" sz="1600" dirty="0" smtClean="0"/>
          </a:p>
          <a:p>
            <a:pPr marL="0" indent="0">
              <a:buNone/>
            </a:pPr>
            <a:r>
              <a:rPr kumimoji="1" lang="ja-JP" altLang="en-US" sz="2000" dirty="0">
                <a:solidFill>
                  <a:srgbClr val="C00000"/>
                </a:solidFill>
              </a:rPr>
              <a:t>　</a:t>
            </a:r>
            <a:r>
              <a:rPr kumimoji="1" lang="ja-JP" altLang="en-US" sz="2000" dirty="0" smtClean="0">
                <a:solidFill>
                  <a:srgbClr val="C00000"/>
                </a:solidFill>
              </a:rPr>
              <a:t>　　　</a:t>
            </a:r>
            <a:endParaRPr kumimoji="1" lang="en-US" altLang="ja-JP" sz="2000"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r>
              <a:rPr lang="ja-JP" altLang="en-US" sz="2400" dirty="0" smtClean="0">
                <a:solidFill>
                  <a:srgbClr val="C00000"/>
                </a:solidFill>
              </a:rPr>
              <a:t>　</a:t>
            </a:r>
            <a:r>
              <a:rPr kumimoji="1" lang="ja-JP" altLang="en-US" sz="2400" dirty="0" smtClean="0">
                <a:solidFill>
                  <a:srgbClr val="C00000"/>
                </a:solidFill>
              </a:rPr>
              <a:t>②　人と接し、純粋な人間関係が成立する喜び</a:t>
            </a:r>
            <a:endParaRPr kumimoji="1" lang="en-US" altLang="ja-JP" sz="2400"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r>
              <a:rPr lang="ja-JP" altLang="en-US" sz="1600" dirty="0" smtClean="0"/>
              <a:t>　　　ターちゃんが父親に向かって初めて立ち上がって</a:t>
            </a:r>
            <a:r>
              <a:rPr lang="ja-JP" altLang="en-US" sz="1600" dirty="0"/>
              <a:t>歩く（ｐ．</a:t>
            </a:r>
            <a:r>
              <a:rPr lang="en-US" altLang="ja-JP" sz="1600" dirty="0"/>
              <a:t>38</a:t>
            </a:r>
            <a:r>
              <a:rPr lang="ja-JP" altLang="en-US" sz="1600" dirty="0"/>
              <a:t>）</a:t>
            </a:r>
            <a:endParaRPr lang="en-US" altLang="ja-JP" sz="1600" dirty="0"/>
          </a:p>
          <a:p>
            <a:pPr marL="0" indent="0">
              <a:buNone/>
            </a:pPr>
            <a:endParaRPr kumimoji="1" lang="ja-JP" altLang="en-US" sz="1600" dirty="0"/>
          </a:p>
        </p:txBody>
      </p:sp>
      <p:sp>
        <p:nvSpPr>
          <p:cNvPr id="4" name="タイトル 3"/>
          <p:cNvSpPr>
            <a:spLocks noGrp="1"/>
          </p:cNvSpPr>
          <p:nvPr>
            <p:ph type="title"/>
          </p:nvPr>
        </p:nvSpPr>
        <p:spPr>
          <a:xfrm>
            <a:off x="248574" y="98796"/>
            <a:ext cx="3657600" cy="913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ja-JP" altLang="en-US" sz="2000" dirty="0" smtClean="0">
                <a:solidFill>
                  <a:schemeClr val="tx1"/>
                </a:solidFill>
              </a:rPr>
              <a:t>２　ヒト</a:t>
            </a:r>
            <a:r>
              <a:rPr lang="ja-JP" altLang="en-US" sz="2000" dirty="0">
                <a:solidFill>
                  <a:schemeClr val="tx1"/>
                </a:solidFill>
              </a:rPr>
              <a:t>の初期学習</a:t>
            </a:r>
            <a:endParaRPr lang="en-US" altLang="ja-JP" sz="2000" dirty="0">
              <a:solidFill>
                <a:schemeClr val="tx1"/>
              </a:solidFill>
            </a:endParaRPr>
          </a:p>
          <a:p>
            <a:r>
              <a:rPr lang="ja-JP" altLang="en-US" sz="2000" dirty="0">
                <a:solidFill>
                  <a:schemeClr val="tx1"/>
                </a:solidFill>
              </a:rPr>
              <a:t>　　</a:t>
            </a:r>
            <a:r>
              <a:rPr lang="en-US" altLang="ja-JP" sz="2000" dirty="0" smtClean="0">
                <a:solidFill>
                  <a:schemeClr val="tx1"/>
                </a:solidFill>
              </a:rPr>
              <a:t>2.5</a:t>
            </a:r>
            <a:r>
              <a:rPr lang="ja-JP" altLang="en-US" sz="2000" dirty="0" smtClean="0">
                <a:solidFill>
                  <a:schemeClr val="tx1"/>
                </a:solidFill>
              </a:rPr>
              <a:t>　行動の原動力・・・・</a:t>
            </a:r>
            <a:r>
              <a:rPr lang="en-US" altLang="ja-JP" sz="2000" dirty="0" smtClean="0">
                <a:solidFill>
                  <a:schemeClr val="tx1"/>
                </a:solidFill>
              </a:rPr>
              <a:t>37</a:t>
            </a:r>
            <a:endParaRPr lang="en-US" altLang="ja-JP" sz="2000" dirty="0">
              <a:solidFill>
                <a:schemeClr val="tx1"/>
              </a:solidFill>
            </a:endParaRPr>
          </a:p>
        </p:txBody>
      </p:sp>
    </p:spTree>
    <p:extLst>
      <p:ext uri="{BB962C8B-B14F-4D97-AF65-F5344CB8AC3E}">
        <p14:creationId xmlns:p14="http://schemas.microsoft.com/office/powerpoint/2010/main" val="2257954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59293" y="195309"/>
            <a:ext cx="11327907" cy="6383044"/>
          </a:xfrm>
        </p:spPr>
        <p:txBody>
          <a:bodyPr>
            <a:normAutofit/>
          </a:bodyPr>
          <a:lstStyle/>
          <a:p>
            <a:pPr marL="0" indent="0">
              <a:buNone/>
            </a:pPr>
            <a:r>
              <a:rPr kumimoji="1" lang="ja-JP" altLang="en-US" sz="1800" dirty="0" smtClean="0"/>
              <a:t>（ｐ．</a:t>
            </a:r>
            <a:r>
              <a:rPr kumimoji="1" lang="en-US" altLang="ja-JP" sz="1800" dirty="0" smtClean="0"/>
              <a:t>39</a:t>
            </a:r>
            <a:r>
              <a:rPr kumimoji="1" lang="ja-JP" altLang="en-US" sz="1800" dirty="0" smtClean="0"/>
              <a:t>）</a:t>
            </a:r>
            <a:endParaRPr kumimoji="1" lang="en-US" altLang="ja-JP" sz="1800" dirty="0" smtClean="0"/>
          </a:p>
          <a:p>
            <a:pPr marL="0" indent="0">
              <a:buNone/>
            </a:pPr>
            <a:r>
              <a:rPr lang="ja-JP" altLang="en-US" sz="1800" dirty="0"/>
              <a:t>感覚</a:t>
            </a:r>
            <a:r>
              <a:rPr lang="ja-JP" altLang="en-US" sz="1800" dirty="0" smtClean="0"/>
              <a:t>と運動が</a:t>
            </a:r>
            <a:r>
              <a:rPr lang="ja-JP" altLang="en-US" sz="1800" dirty="0"/>
              <a:t>初期</a:t>
            </a:r>
            <a:r>
              <a:rPr lang="ja-JP" altLang="en-US" sz="1800" dirty="0" smtClean="0"/>
              <a:t>の</a:t>
            </a:r>
            <a:r>
              <a:rPr lang="ja-JP" altLang="en-US" sz="1800" dirty="0"/>
              <a:t>状態</a:t>
            </a:r>
            <a:r>
              <a:rPr lang="ja-JP" altLang="en-US" sz="1800" dirty="0" smtClean="0"/>
              <a:t>で固着している子どもは、その子なりに感覚を使い反応しているのに、外界に無関心で働き</a:t>
            </a:r>
            <a:endParaRPr lang="en-US" altLang="ja-JP" sz="1800" dirty="0" smtClean="0"/>
          </a:p>
          <a:p>
            <a:pPr marL="0" indent="0">
              <a:buNone/>
            </a:pPr>
            <a:r>
              <a:rPr lang="ja-JP" altLang="en-US" sz="1800" dirty="0" smtClean="0"/>
              <a:t>かけに応じない、教えても何もできない、言葉も無く教えるのも無駄、むしろこのままの方がその子にとってはかえって</a:t>
            </a:r>
            <a:endParaRPr lang="en-US" altLang="ja-JP" sz="1800" dirty="0" smtClean="0"/>
          </a:p>
          <a:p>
            <a:pPr marL="0" indent="0">
              <a:buNone/>
            </a:pPr>
            <a:r>
              <a:rPr lang="ja-JP" altLang="en-US" sz="1800" dirty="0" smtClean="0"/>
              <a:t>幸せではないか、と</a:t>
            </a:r>
            <a:r>
              <a:rPr lang="ja-JP" altLang="en-US" sz="1800" dirty="0"/>
              <a:t>いう発言を聞くこともある</a:t>
            </a:r>
            <a:r>
              <a:rPr lang="ja-JP" altLang="en-US" sz="1800" dirty="0" smtClean="0"/>
              <a:t>。・</a:t>
            </a:r>
            <a:r>
              <a:rPr lang="ja-JP" altLang="en-US" sz="1800" dirty="0" smtClean="0"/>
              <a:t>・・レッテルを貼り、</a:t>
            </a:r>
            <a:r>
              <a:rPr lang="ja-JP" altLang="en-US" sz="1800" dirty="0" smtClean="0"/>
              <a:t>見かけ</a:t>
            </a:r>
            <a:r>
              <a:rPr lang="ja-JP" altLang="en-US" sz="1800" dirty="0" smtClean="0"/>
              <a:t>の</a:t>
            </a:r>
            <a:r>
              <a:rPr lang="ja-JP" altLang="en-US" sz="1800" dirty="0" smtClean="0"/>
              <a:t>状態・</a:t>
            </a:r>
            <a:r>
              <a:rPr lang="ja-JP" altLang="en-US" sz="1800" dirty="0" smtClean="0"/>
              <a:t>固着の根深さばかりを見ていると</a:t>
            </a:r>
            <a:r>
              <a:rPr lang="ja-JP" altLang="en-US" sz="1800" dirty="0" smtClean="0"/>
              <a:t>、</a:t>
            </a:r>
            <a:endParaRPr lang="en-US" altLang="ja-JP" sz="1800" dirty="0" smtClean="0"/>
          </a:p>
          <a:p>
            <a:pPr marL="0" indent="0">
              <a:buNone/>
            </a:pPr>
            <a:r>
              <a:rPr lang="ja-JP" altLang="en-US" sz="1800" dirty="0" smtClean="0"/>
              <a:t>その</a:t>
            </a:r>
            <a:r>
              <a:rPr lang="ja-JP" altLang="en-US" sz="1800" dirty="0" smtClean="0"/>
              <a:t>子の受容を高め運動を自発して人間行動の基礎を形成する</a:t>
            </a:r>
            <a:endParaRPr lang="en-US" altLang="ja-JP" sz="1800" dirty="0" smtClean="0"/>
          </a:p>
          <a:p>
            <a:pPr marL="0" indent="0">
              <a:buNone/>
            </a:pPr>
            <a:r>
              <a:rPr lang="ja-JP" altLang="en-US" sz="1800" dirty="0" smtClean="0"/>
              <a:t>学習のきっかけはつかめない。</a:t>
            </a:r>
            <a:endParaRPr lang="en-US" altLang="ja-JP" sz="1800" dirty="0" smtClean="0"/>
          </a:p>
          <a:p>
            <a:pPr marL="0" indent="0">
              <a:buNone/>
            </a:pPr>
            <a:endParaRPr kumimoji="1" lang="en-US" altLang="ja-JP" sz="1800" dirty="0" smtClean="0"/>
          </a:p>
          <a:p>
            <a:pPr marL="0" indent="0">
              <a:buNone/>
            </a:pPr>
            <a:r>
              <a:rPr kumimoji="1" lang="ja-JP" altLang="en-US" sz="1800" dirty="0" smtClean="0"/>
              <a:t>表面的なことに気を取</a:t>
            </a:r>
            <a:r>
              <a:rPr lang="ja-JP" altLang="en-US" sz="1800" dirty="0" smtClean="0"/>
              <a:t>られ、子ども本来の姿を見つめない人は、子どもの示す人間行動の芽生えを、すぐに一時的な</a:t>
            </a:r>
            <a:endParaRPr lang="en-US" altLang="ja-JP" sz="1800" dirty="0" smtClean="0"/>
          </a:p>
          <a:p>
            <a:pPr marL="0" indent="0">
              <a:buNone/>
            </a:pPr>
            <a:r>
              <a:rPr lang="ja-JP" altLang="en-US" sz="1800" dirty="0" smtClean="0"/>
              <a:t>欲求や見せかけの人間関係に結び付けて理解しようとする。教育方法は直接的な押し付けと厳しさだけになり、教育</a:t>
            </a:r>
            <a:endParaRPr lang="en-US" altLang="ja-JP" sz="1800" dirty="0" smtClean="0"/>
          </a:p>
          <a:p>
            <a:pPr marL="0" indent="0">
              <a:buNone/>
            </a:pPr>
            <a:r>
              <a:rPr lang="ja-JP" altLang="en-US" sz="1800" dirty="0" smtClean="0"/>
              <a:t>の内容を深めようとしない。</a:t>
            </a:r>
            <a:endParaRPr lang="en-US" altLang="ja-JP" sz="1800" dirty="0" smtClean="0"/>
          </a:p>
          <a:p>
            <a:pPr marL="0" indent="0">
              <a:buNone/>
            </a:pPr>
            <a:r>
              <a:rPr kumimoji="1" lang="ja-JP" altLang="en-US" sz="1800" dirty="0" smtClean="0"/>
              <a:t>わずかではあるがすばらしい子どもの成長に気づかず、行儀よく食べさせようと叱り、禁止し、道具の使い方やその基</a:t>
            </a:r>
            <a:endParaRPr kumimoji="1" lang="en-US" altLang="ja-JP" sz="1800" dirty="0" smtClean="0"/>
          </a:p>
          <a:p>
            <a:pPr marL="0" indent="0">
              <a:buNone/>
            </a:pPr>
            <a:r>
              <a:rPr kumimoji="1" lang="ja-JP" altLang="en-US" sz="1800" dirty="0" smtClean="0"/>
              <a:t>礎となる感覚の使い方・運動の自発の仕方に関する初期学習について考えたり工夫したりしない。</a:t>
            </a:r>
            <a:endParaRPr kumimoji="1" lang="en-US" altLang="ja-JP" sz="1800" dirty="0" smtClean="0"/>
          </a:p>
          <a:p>
            <a:pPr marL="0" indent="0">
              <a:buNone/>
            </a:pPr>
            <a:r>
              <a:rPr lang="ja-JP" altLang="en-US" sz="1800" dirty="0" smtClean="0"/>
              <a:t>どうしたらその子がスプーンを使えるようになるかという工夫がなされなければ、その子の行動はますます停滞し、</a:t>
            </a:r>
            <a:r>
              <a:rPr lang="ja-JP" altLang="en-US" sz="1800" dirty="0" err="1" smtClean="0"/>
              <a:t>そ</a:t>
            </a:r>
            <a:endParaRPr lang="en-US" altLang="ja-JP" sz="1800" dirty="0" smtClean="0"/>
          </a:p>
          <a:p>
            <a:pPr marL="0" indent="0">
              <a:buNone/>
            </a:pPr>
            <a:r>
              <a:rPr lang="ja-JP" altLang="en-US" sz="1800" dirty="0" smtClean="0"/>
              <a:t>の子らしい新しい世界を開くことは決してできない。</a:t>
            </a:r>
            <a:endParaRPr lang="en-US" altLang="ja-JP" sz="1800" dirty="0" smtClean="0"/>
          </a:p>
          <a:p>
            <a:pPr marL="0" indent="0">
              <a:buNone/>
            </a:pPr>
            <a:endParaRPr kumimoji="1" lang="en-US" altLang="ja-JP" sz="1800" dirty="0" smtClean="0"/>
          </a:p>
          <a:p>
            <a:pPr marL="0" indent="0">
              <a:buNone/>
            </a:pPr>
            <a:r>
              <a:rPr kumimoji="1" lang="ja-JP" altLang="en-US" sz="1800" dirty="0" smtClean="0"/>
              <a:t>初期学習の工夫の積み重ねにより教育の内容が深まれば、人間行動の原動力となる二つの基本的喜びを知り、この</a:t>
            </a:r>
            <a:endParaRPr kumimoji="1" lang="en-US" altLang="ja-JP" sz="1800" dirty="0" smtClean="0"/>
          </a:p>
          <a:p>
            <a:pPr marL="0" indent="0">
              <a:buNone/>
            </a:pPr>
            <a:r>
              <a:rPr kumimoji="1" lang="ja-JP" altLang="en-US" sz="1800" dirty="0" smtClean="0"/>
              <a:t>喜びは重複障害教育</a:t>
            </a:r>
            <a:r>
              <a:rPr lang="ja-JP" altLang="en-US" sz="1800" dirty="0" smtClean="0"/>
              <a:t>を通してのみ、初めて明らかにされうるし、ヒトの底力であることがしみじみと実感される。</a:t>
            </a:r>
            <a:endParaRPr kumimoji="1" lang="en-US" altLang="ja-JP" sz="1800" dirty="0" smtClean="0"/>
          </a:p>
        </p:txBody>
      </p:sp>
    </p:spTree>
    <p:extLst>
      <p:ext uri="{BB962C8B-B14F-4D97-AF65-F5344CB8AC3E}">
        <p14:creationId xmlns:p14="http://schemas.microsoft.com/office/powerpoint/2010/main" val="503205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45097" y="886122"/>
            <a:ext cx="11660957" cy="5816336"/>
          </a:xfrm>
        </p:spPr>
        <p:txBody>
          <a:bodyPr>
            <a:normAutofit/>
          </a:bodyPr>
          <a:lstStyle/>
          <a:p>
            <a:pPr marL="0" indent="0">
              <a:buNone/>
            </a:pPr>
            <a:r>
              <a:rPr kumimoji="1" lang="ja-JP" altLang="en-US" sz="2400" dirty="0" smtClean="0">
                <a:solidFill>
                  <a:srgbClr val="CC0066"/>
                </a:solidFill>
              </a:rPr>
              <a:t>概念形成の基礎</a:t>
            </a:r>
            <a:r>
              <a:rPr kumimoji="1" lang="ja-JP" altLang="en-US" sz="2000" dirty="0" smtClean="0"/>
              <a:t>・・・刺激の位置づけ、方向づけ、順序づけ</a:t>
            </a:r>
            <a:endParaRPr kumimoji="1" lang="en-US" altLang="ja-JP" sz="2000" dirty="0" smtClean="0"/>
          </a:p>
          <a:p>
            <a:pPr marL="0" indent="0">
              <a:buNone/>
            </a:pPr>
            <a:r>
              <a:rPr lang="ja-JP" altLang="en-US" sz="2000" dirty="0"/>
              <a:t>　</a:t>
            </a:r>
            <a:r>
              <a:rPr lang="ja-JP" altLang="en-US" sz="2000" dirty="0" smtClean="0"/>
              <a:t>　　　　　　　　　　　　　　　形の弁別、分解</a:t>
            </a:r>
            <a:r>
              <a:rPr lang="en-US" altLang="ja-JP" sz="2000" dirty="0" smtClean="0"/>
              <a:t>―</a:t>
            </a:r>
            <a:r>
              <a:rPr lang="ja-JP" altLang="en-US" sz="2000" dirty="0" smtClean="0"/>
              <a:t>組み立て、構成、を通して</a:t>
            </a:r>
            <a:endParaRPr lang="en-US" altLang="ja-JP" sz="2000" dirty="0" smtClean="0"/>
          </a:p>
          <a:p>
            <a:pPr marL="0" indent="0">
              <a:buNone/>
            </a:pPr>
            <a:r>
              <a:rPr kumimoji="1" lang="ja-JP" altLang="en-US" sz="2000" dirty="0"/>
              <a:t>　</a:t>
            </a:r>
            <a:r>
              <a:rPr kumimoji="1" lang="ja-JP" altLang="en-US" sz="2000" dirty="0" smtClean="0"/>
              <a:t>　　　　　　　　　　　　　　　外界を一つのまとまりある全体として受容し、</a:t>
            </a:r>
            <a:endParaRPr kumimoji="1" lang="en-US" altLang="ja-JP" sz="2000" dirty="0" smtClean="0"/>
          </a:p>
          <a:p>
            <a:pPr marL="0" indent="0">
              <a:buNone/>
            </a:pPr>
            <a:r>
              <a:rPr lang="ja-JP" altLang="en-US" sz="2000" dirty="0"/>
              <a:t>　</a:t>
            </a:r>
            <a:r>
              <a:rPr lang="ja-JP" altLang="en-US" sz="2000" dirty="0" smtClean="0"/>
              <a:t>　　　　　　　　　　　　　　　その受容に基づいて、選択的操作的課題解決的に運動を自己統制し、</a:t>
            </a:r>
            <a:endParaRPr lang="en-US" altLang="ja-JP" sz="2000" dirty="0" smtClean="0"/>
          </a:p>
          <a:p>
            <a:pPr marL="0" indent="0">
              <a:buNone/>
            </a:pPr>
            <a:r>
              <a:rPr kumimoji="1" lang="ja-JP" altLang="en-US" sz="2000" dirty="0"/>
              <a:t>　</a:t>
            </a:r>
            <a:r>
              <a:rPr kumimoji="1" lang="ja-JP" altLang="en-US" sz="2000" dirty="0" smtClean="0"/>
              <a:t>　　　　　　　　　　　　　　　外界へ働きかけていくための、</a:t>
            </a:r>
            <a:endParaRPr kumimoji="1" lang="en-US" altLang="ja-JP" sz="2000" dirty="0" smtClean="0"/>
          </a:p>
          <a:p>
            <a:pPr marL="0" indent="0">
              <a:buNone/>
            </a:pPr>
            <a:r>
              <a:rPr lang="ja-JP" altLang="en-US" sz="2000" dirty="0"/>
              <a:t>　</a:t>
            </a:r>
            <a:r>
              <a:rPr lang="ja-JP" altLang="en-US" sz="2000" dirty="0" smtClean="0"/>
              <a:t>　　　　　　　　　　　　　　　　　　　　</a:t>
            </a:r>
            <a:r>
              <a:rPr lang="ja-JP" altLang="en-US" sz="2400" u="sng" dirty="0" smtClean="0">
                <a:solidFill>
                  <a:srgbClr val="C00000"/>
                </a:solidFill>
              </a:rPr>
              <a:t>人間</a:t>
            </a:r>
            <a:r>
              <a:rPr lang="ja-JP" altLang="en-US" sz="2400" u="sng" dirty="0">
                <a:solidFill>
                  <a:srgbClr val="C00000"/>
                </a:solidFill>
              </a:rPr>
              <a:t>行動の</a:t>
            </a:r>
            <a:r>
              <a:rPr lang="ja-JP" altLang="en-US" sz="2400" u="sng" dirty="0" smtClean="0">
                <a:solidFill>
                  <a:srgbClr val="C00000"/>
                </a:solidFill>
              </a:rPr>
              <a:t>組織化の</a:t>
            </a:r>
            <a:r>
              <a:rPr lang="ja-JP" altLang="en-US" sz="2400" u="sng" dirty="0">
                <a:solidFill>
                  <a:srgbClr val="C00000"/>
                </a:solidFill>
              </a:rPr>
              <a:t>過程</a:t>
            </a:r>
            <a:r>
              <a:rPr lang="ja-JP" altLang="en-US" sz="2000" dirty="0"/>
              <a:t>である</a:t>
            </a:r>
            <a:r>
              <a:rPr lang="ja-JP" altLang="en-US" sz="2000" dirty="0" smtClean="0"/>
              <a:t>。</a:t>
            </a:r>
            <a:endParaRPr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r>
              <a:rPr kumimoji="1" lang="ja-JP" altLang="en-US" sz="2000" dirty="0"/>
              <a:t>　</a:t>
            </a:r>
            <a:r>
              <a:rPr kumimoji="1" lang="ja-JP" altLang="en-US" sz="2000" dirty="0" smtClean="0"/>
              <a:t>　　　　　　　　　　　　　　　この過程は、</a:t>
            </a:r>
            <a:r>
              <a:rPr kumimoji="1" lang="ja-JP" altLang="en-US" sz="2400" u="sng" dirty="0" smtClean="0">
                <a:solidFill>
                  <a:srgbClr val="C00000"/>
                </a:solidFill>
              </a:rPr>
              <a:t>言葉の成り立ちの土台</a:t>
            </a:r>
            <a:r>
              <a:rPr kumimoji="1" lang="ja-JP" altLang="en-US" sz="2000" dirty="0" smtClean="0"/>
              <a:t>であり</a:t>
            </a:r>
            <a:endParaRPr kumimoji="1" lang="en-US" altLang="ja-JP" sz="2000" dirty="0" smtClean="0"/>
          </a:p>
          <a:p>
            <a:pPr marL="0" indent="0">
              <a:buNone/>
            </a:pPr>
            <a:r>
              <a:rPr lang="ja-JP" altLang="en-US" sz="2000" dirty="0"/>
              <a:t>　</a:t>
            </a:r>
            <a:r>
              <a:rPr lang="ja-JP" altLang="en-US" sz="2000" dirty="0" smtClean="0"/>
              <a:t>　　　　　　　　　　　　　　　　　　　　　　　日常生活、機械、器具を操作する人間の営みの基本</a:t>
            </a:r>
            <a:r>
              <a:rPr kumimoji="1" lang="ja-JP" altLang="en-US" sz="2000" dirty="0"/>
              <a:t>　</a:t>
            </a:r>
            <a:r>
              <a:rPr kumimoji="1" lang="ja-JP" altLang="en-US" sz="2000" dirty="0" smtClean="0"/>
              <a:t>　　　　　　　　　　　　　　　　　　　　　　　　　　　　　　　　　　　</a:t>
            </a:r>
            <a:endParaRPr kumimoji="1" lang="en-US" altLang="ja-JP" sz="2000" dirty="0" smtClean="0"/>
          </a:p>
          <a:p>
            <a:pPr marL="0" indent="0">
              <a:buNone/>
            </a:pPr>
            <a:r>
              <a:rPr lang="ja-JP" altLang="en-US" sz="2000" dirty="0"/>
              <a:t>　</a:t>
            </a:r>
            <a:r>
              <a:rPr lang="ja-JP" altLang="en-US" sz="2000" dirty="0" smtClean="0"/>
              <a:t>　　　　　　　　　　　　　　　　　　　　　　　さらには、</a:t>
            </a:r>
            <a:endParaRPr lang="en-US" altLang="ja-JP" sz="2000" dirty="0" smtClean="0"/>
          </a:p>
          <a:p>
            <a:pPr marL="0" indent="0">
              <a:buNone/>
            </a:pPr>
            <a:r>
              <a:rPr lang="ja-JP" altLang="en-US" sz="2000" dirty="0"/>
              <a:t>　</a:t>
            </a:r>
            <a:r>
              <a:rPr lang="ja-JP" altLang="en-US" sz="2000" dirty="0" smtClean="0"/>
              <a:t>　　　　　　　　　　　　　　　　　　　　　　　　　　思考し、創造し、時空間を軸として自己の精神世界を確立し、</a:t>
            </a:r>
            <a:endParaRPr lang="en-US" altLang="ja-JP" sz="2000" dirty="0" smtClean="0"/>
          </a:p>
          <a:p>
            <a:pPr marL="0" indent="0">
              <a:buNone/>
            </a:pPr>
            <a:r>
              <a:rPr lang="ja-JP" altLang="en-US" sz="2000" dirty="0"/>
              <a:t>　</a:t>
            </a:r>
            <a:r>
              <a:rPr lang="ja-JP" altLang="en-US" sz="2000" dirty="0" smtClean="0"/>
              <a:t>　　　　　　　　　　　　　　　　　　　　　　　　　　精神活動を活発にする出発点</a:t>
            </a:r>
            <a:endParaRPr kumimoji="1" lang="en-US" altLang="ja-JP" sz="2000" dirty="0" smtClean="0"/>
          </a:p>
          <a:p>
            <a:pPr marL="0" indent="0">
              <a:buNone/>
            </a:pPr>
            <a:endParaRPr kumimoji="1" lang="ja-JP" altLang="en-US" sz="2000" dirty="0"/>
          </a:p>
        </p:txBody>
      </p:sp>
      <p:sp>
        <p:nvSpPr>
          <p:cNvPr id="5" name="タイトル 3"/>
          <p:cNvSpPr>
            <a:spLocks noGrp="1"/>
          </p:cNvSpPr>
          <p:nvPr>
            <p:ph type="title"/>
          </p:nvPr>
        </p:nvSpPr>
        <p:spPr>
          <a:xfrm>
            <a:off x="178323" y="0"/>
            <a:ext cx="3187046" cy="67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ja-JP" altLang="en-US" sz="2000" dirty="0">
                <a:solidFill>
                  <a:schemeClr val="tx1"/>
                </a:solidFill>
              </a:rPr>
              <a:t>３</a:t>
            </a:r>
            <a:r>
              <a:rPr lang="ja-JP" altLang="en-US" sz="2000" dirty="0" smtClean="0">
                <a:solidFill>
                  <a:schemeClr val="tx1"/>
                </a:solidFill>
              </a:rPr>
              <a:t>　概念行動の基礎学習</a:t>
            </a:r>
            <a:endParaRPr lang="en-US" altLang="ja-JP" sz="2000" dirty="0">
              <a:solidFill>
                <a:schemeClr val="tx1"/>
              </a:solidFill>
            </a:endParaRPr>
          </a:p>
          <a:p>
            <a:r>
              <a:rPr lang="ja-JP" altLang="en-US" sz="2000" dirty="0">
                <a:solidFill>
                  <a:schemeClr val="tx1"/>
                </a:solidFill>
              </a:rPr>
              <a:t>　　</a:t>
            </a:r>
            <a:r>
              <a:rPr lang="en-US" altLang="ja-JP" sz="2000" dirty="0" smtClean="0">
                <a:solidFill>
                  <a:schemeClr val="tx1"/>
                </a:solidFill>
              </a:rPr>
              <a:t>3.1</a:t>
            </a:r>
            <a:r>
              <a:rPr lang="ja-JP" altLang="en-US" sz="2000" dirty="0" smtClean="0">
                <a:solidFill>
                  <a:schemeClr val="tx1"/>
                </a:solidFill>
              </a:rPr>
              <a:t>　探索と定位・・・・</a:t>
            </a:r>
            <a:r>
              <a:rPr lang="en-US" altLang="ja-JP" sz="2000" dirty="0" smtClean="0">
                <a:solidFill>
                  <a:schemeClr val="tx1"/>
                </a:solidFill>
              </a:rPr>
              <a:t>40</a:t>
            </a:r>
            <a:endParaRPr lang="en-US" altLang="ja-JP" sz="2000" dirty="0">
              <a:solidFill>
                <a:schemeClr val="tx1"/>
              </a:solidFill>
            </a:endParaRPr>
          </a:p>
        </p:txBody>
      </p:sp>
    </p:spTree>
    <p:extLst>
      <p:ext uri="{BB962C8B-B14F-4D97-AF65-F5344CB8AC3E}">
        <p14:creationId xmlns:p14="http://schemas.microsoft.com/office/powerpoint/2010/main" val="7780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42042" y="150919"/>
            <a:ext cx="11958221" cy="6578355"/>
          </a:xfrm>
        </p:spPr>
        <p:txBody>
          <a:bodyPr>
            <a:normAutofit fontScale="92500" lnSpcReduction="10000"/>
          </a:bodyPr>
          <a:lstStyle/>
          <a:p>
            <a:r>
              <a:rPr kumimoji="1" lang="ja-JP" altLang="en-US" sz="2000" dirty="0" smtClean="0"/>
              <a:t>初期学習により起こった</a:t>
            </a:r>
            <a:r>
              <a:rPr kumimoji="1" lang="ja-JP" altLang="en-US" sz="2400" dirty="0" smtClean="0">
                <a:solidFill>
                  <a:srgbClr val="C00000"/>
                </a:solidFill>
              </a:rPr>
              <a:t>運動の自発</a:t>
            </a:r>
            <a:endParaRPr kumimoji="1" lang="en-US" altLang="ja-JP" sz="2400" dirty="0" smtClean="0">
              <a:solidFill>
                <a:srgbClr val="C00000"/>
              </a:solidFill>
            </a:endParaRPr>
          </a:p>
          <a:p>
            <a:pPr marL="0" indent="0">
              <a:buNone/>
            </a:pPr>
            <a:r>
              <a:rPr lang="ja-JP" altLang="en-US" sz="2000" dirty="0" smtClean="0">
                <a:solidFill>
                  <a:srgbClr val="C00000"/>
                </a:solidFill>
              </a:rPr>
              <a:t>　　　　　　　　　　　</a:t>
            </a:r>
            <a:r>
              <a:rPr lang="ja-JP" altLang="en-US" sz="2000" dirty="0">
                <a:solidFill>
                  <a:srgbClr val="C00000"/>
                </a:solidFill>
              </a:rPr>
              <a:t>　</a:t>
            </a:r>
            <a:r>
              <a:rPr lang="ja-JP" altLang="en-US" sz="2000" dirty="0" smtClean="0">
                <a:solidFill>
                  <a:srgbClr val="C00000"/>
                </a:solidFill>
              </a:rPr>
              <a:t>　　　　　　　↓</a:t>
            </a:r>
            <a:endParaRPr lang="en-US" altLang="ja-JP" sz="2000" dirty="0" smtClean="0">
              <a:solidFill>
                <a:srgbClr val="C00000"/>
              </a:solidFill>
            </a:endParaRPr>
          </a:p>
          <a:p>
            <a:pPr marL="0" indent="0">
              <a:buNone/>
            </a:pPr>
            <a:r>
              <a:rPr kumimoji="1" lang="ja-JP" altLang="en-US" sz="2000" dirty="0" smtClean="0">
                <a:solidFill>
                  <a:srgbClr val="C00000"/>
                </a:solidFill>
              </a:rPr>
              <a:t>　　　　　　　　　　　この</a:t>
            </a:r>
            <a:r>
              <a:rPr kumimoji="1" lang="ja-JP" altLang="en-US" sz="2000" u="sng" dirty="0" smtClean="0">
                <a:solidFill>
                  <a:srgbClr val="C00000"/>
                </a:solidFill>
              </a:rPr>
              <a:t>運動を方向づける</a:t>
            </a:r>
            <a:endParaRPr kumimoji="1" lang="en-US" altLang="ja-JP" sz="2000" u="sng"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r>
              <a:rPr lang="ja-JP" altLang="en-US" sz="2000" dirty="0" smtClean="0"/>
              <a:t>　ある場所を探し、そこへと運動を起こすことによって課題を解決する</a:t>
            </a:r>
            <a:endParaRPr lang="en-US" altLang="ja-JP" sz="2000" dirty="0" smtClean="0"/>
          </a:p>
          <a:p>
            <a:pPr marL="0" indent="0">
              <a:buNone/>
            </a:pPr>
            <a:r>
              <a:rPr kumimoji="1" lang="ja-JP" altLang="en-US" sz="2000" dirty="0"/>
              <a:t>　</a:t>
            </a:r>
            <a:r>
              <a:rPr kumimoji="1" lang="ja-JP" altLang="en-US" sz="2000" dirty="0" smtClean="0"/>
              <a:t>　　　　　　　　　　　　一定の場所に置かれたものを、探し、見つけ、手を伸ばして取り、取ったものをそこへ置く、</a:t>
            </a:r>
            <a:endParaRPr kumimoji="1" lang="en-US" altLang="ja-JP" sz="2000" dirty="0" smtClean="0"/>
          </a:p>
          <a:p>
            <a:pPr marL="0" indent="0">
              <a:buNone/>
            </a:pPr>
            <a:r>
              <a:rPr lang="ja-JP" altLang="en-US" sz="2000" dirty="0"/>
              <a:t>　</a:t>
            </a:r>
            <a:r>
              <a:rPr lang="ja-JP" altLang="en-US" sz="2000" dirty="0" smtClean="0"/>
              <a:t>　　　　　　　　　　　　</a:t>
            </a:r>
            <a:r>
              <a:rPr lang="ja-JP" altLang="en-US" sz="2000" u="sng" dirty="0" smtClean="0"/>
              <a:t>自分自身による運動の自発と方向づけ</a:t>
            </a:r>
            <a:r>
              <a:rPr lang="ja-JP" altLang="en-US" sz="2000" dirty="0"/>
              <a:t>　</a:t>
            </a:r>
            <a:r>
              <a:rPr lang="ja-JP" altLang="en-US" sz="2000" dirty="0" smtClean="0"/>
              <a:t>　　　　　　　　　　　　　　　　　　　</a:t>
            </a:r>
            <a:endParaRPr kumimoji="1" lang="en-US" altLang="ja-JP" sz="2000" dirty="0" smtClean="0"/>
          </a:p>
          <a:p>
            <a:pPr marL="0" indent="0">
              <a:buNone/>
            </a:pPr>
            <a:r>
              <a:rPr kumimoji="1" lang="ja-JP" altLang="en-US" sz="2000" dirty="0" smtClean="0"/>
              <a:t>　　　　　　　　　　　　　　　　　　　</a:t>
            </a:r>
            <a:r>
              <a:rPr kumimoji="1" lang="ja-JP" altLang="en-US" sz="2000" dirty="0" smtClean="0">
                <a:solidFill>
                  <a:srgbClr val="C00000"/>
                </a:solidFill>
              </a:rPr>
              <a:t>↓</a:t>
            </a:r>
            <a:endParaRPr kumimoji="1" lang="en-US" altLang="ja-JP" sz="2000" dirty="0" smtClean="0">
              <a:solidFill>
                <a:srgbClr val="C00000"/>
              </a:solidFill>
            </a:endParaRPr>
          </a:p>
          <a:p>
            <a:pPr marL="0" indent="0">
              <a:buNone/>
            </a:pPr>
            <a:r>
              <a:rPr lang="ja-JP" altLang="en-US" sz="2000" dirty="0" smtClean="0"/>
              <a:t>　　　　　　　　　　　　　</a:t>
            </a:r>
            <a:r>
              <a:rPr lang="ja-JP" altLang="en-US" sz="2400" dirty="0" smtClean="0"/>
              <a:t>　</a:t>
            </a:r>
            <a:r>
              <a:rPr lang="ja-JP" altLang="en-US" sz="2400" u="sng" dirty="0" smtClean="0">
                <a:solidFill>
                  <a:srgbClr val="CC0066"/>
                </a:solidFill>
              </a:rPr>
              <a:t>視</a:t>
            </a:r>
            <a:r>
              <a:rPr lang="ja-JP" altLang="en-US" sz="2400" u="sng" dirty="0">
                <a:solidFill>
                  <a:srgbClr val="CC0066"/>
                </a:solidFill>
              </a:rPr>
              <a:t>空間の</a:t>
            </a:r>
            <a:r>
              <a:rPr lang="ja-JP" altLang="en-US" sz="2400" u="sng" dirty="0" smtClean="0">
                <a:solidFill>
                  <a:srgbClr val="CC0066"/>
                </a:solidFill>
              </a:rPr>
              <a:t>形成</a:t>
            </a:r>
            <a:r>
              <a:rPr lang="ja-JP" altLang="en-US" sz="2000" dirty="0" smtClean="0"/>
              <a:t>が始まる</a:t>
            </a:r>
            <a:endParaRPr lang="en-US" altLang="ja-JP" sz="2000" dirty="0"/>
          </a:p>
          <a:p>
            <a:pPr marL="0" indent="0">
              <a:buNone/>
            </a:pPr>
            <a:r>
              <a:rPr lang="ja-JP" altLang="en-US" sz="2000" dirty="0" smtClean="0"/>
              <a:t>　　</a:t>
            </a:r>
            <a:endParaRPr lang="en-US" altLang="ja-JP" sz="2000" dirty="0" smtClean="0"/>
          </a:p>
          <a:p>
            <a:pPr marL="0" indent="0">
              <a:buNone/>
            </a:pPr>
            <a:r>
              <a:rPr lang="ja-JP" altLang="en-US" sz="2000" dirty="0" smtClean="0"/>
              <a:t>たとえば、棒差</a:t>
            </a:r>
            <a:r>
              <a:rPr kumimoji="1" lang="ja-JP" altLang="en-US" sz="2000" dirty="0" smtClean="0"/>
              <a:t>し、ボール入れなどの学習で</a:t>
            </a:r>
            <a:endParaRPr kumimoji="1" lang="en-US" altLang="ja-JP" sz="2000" dirty="0" smtClean="0"/>
          </a:p>
          <a:p>
            <a:pPr marL="0" indent="0">
              <a:buNone/>
            </a:pPr>
            <a:r>
              <a:rPr lang="ja-JP" altLang="en-US" sz="2000" dirty="0" smtClean="0"/>
              <a:t>　　</a:t>
            </a:r>
            <a:endParaRPr lang="en-US" altLang="ja-JP" sz="2000" dirty="0" smtClean="0"/>
          </a:p>
          <a:p>
            <a:pPr marL="0" indent="0">
              <a:buNone/>
            </a:pPr>
            <a:r>
              <a:rPr lang="ja-JP" altLang="en-US" sz="2000" dirty="0"/>
              <a:t>　</a:t>
            </a:r>
            <a:r>
              <a:rPr lang="ja-JP" altLang="en-US" sz="2000" dirty="0" smtClean="0"/>
              <a:t>　　触覚や視覚で探すとき、あちこち動かし偶然見つけるのではなく、視覚的・触覚的に無駄な動きが無くなり、　　　</a:t>
            </a:r>
            <a:endParaRPr lang="en-US" altLang="ja-JP" sz="2000" dirty="0" smtClean="0"/>
          </a:p>
          <a:p>
            <a:pPr marL="0" indent="0">
              <a:buNone/>
            </a:pPr>
            <a:r>
              <a:rPr lang="ja-JP" altLang="en-US" sz="2000" dirty="0"/>
              <a:t>　</a:t>
            </a:r>
            <a:r>
              <a:rPr lang="ja-JP" altLang="en-US" sz="2000" dirty="0" smtClean="0"/>
              <a:t>　　</a:t>
            </a:r>
            <a:r>
              <a:rPr lang="ja-JP" altLang="en-US" sz="2400" u="sng" dirty="0" smtClean="0">
                <a:solidFill>
                  <a:srgbClr val="C00000"/>
                </a:solidFill>
              </a:rPr>
              <a:t>直線的</a:t>
            </a:r>
            <a:r>
              <a:rPr lang="ja-JP" altLang="en-US" sz="2400" dirty="0" smtClean="0">
                <a:solidFill>
                  <a:srgbClr val="C00000"/>
                </a:solidFill>
              </a:rPr>
              <a:t>な視線の運動</a:t>
            </a:r>
            <a:r>
              <a:rPr lang="ja-JP" altLang="en-US" sz="2000" dirty="0" smtClean="0"/>
              <a:t>が起こり、目的の場所にまっすぐ手を伸ばすことが運動の方向づけである。</a:t>
            </a:r>
            <a:endParaRPr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endParaRPr lang="en-US" altLang="ja-JP" sz="2000" dirty="0"/>
          </a:p>
          <a:p>
            <a:pPr marL="0" indent="0">
              <a:buNone/>
            </a:pPr>
            <a:endParaRPr lang="en-US" altLang="ja-JP" sz="2000" dirty="0" smtClean="0"/>
          </a:p>
          <a:p>
            <a:pPr marL="0" indent="0">
              <a:buNone/>
            </a:pPr>
            <a:r>
              <a:rPr lang="ja-JP" altLang="en-US" sz="1700" dirty="0" smtClean="0"/>
              <a:t>　　　　　　　　　　　　　　　　　　　</a:t>
            </a:r>
            <a:r>
              <a:rPr lang="en-US" altLang="ja-JP" sz="1700" dirty="0" smtClean="0"/>
              <a:t>※</a:t>
            </a:r>
            <a:r>
              <a:rPr lang="ja-JP" altLang="en-US" sz="1700" dirty="0" smtClean="0"/>
              <a:t>すいかわりの例・</a:t>
            </a:r>
            <a:r>
              <a:rPr lang="ja-JP" altLang="en-US" sz="1700" dirty="0"/>
              <a:t>・・視覚を使わないことにより、その人の行動を調節する空間が失われる。</a:t>
            </a:r>
            <a:endParaRPr lang="en-US" altLang="ja-JP" sz="1700" dirty="0"/>
          </a:p>
          <a:p>
            <a:pPr marL="0" indent="0">
              <a:buNone/>
            </a:pPr>
            <a:r>
              <a:rPr lang="ja-JP" altLang="en-US" sz="1700" dirty="0"/>
              <a:t>　　　　　　　　　　</a:t>
            </a:r>
            <a:r>
              <a:rPr lang="ja-JP" altLang="en-US" sz="1700" dirty="0" smtClean="0"/>
              <a:t>　　　　　　　　　　　　　　　　　　　　　　</a:t>
            </a:r>
            <a:r>
              <a:rPr lang="ja-JP" altLang="en-US" sz="1700" dirty="0"/>
              <a:t>　問題は「視覚を失った」ことではなく、「視空間を失った」ことである</a:t>
            </a:r>
            <a:r>
              <a:rPr lang="ja-JP" altLang="en-US" sz="1700" dirty="0" smtClean="0"/>
              <a:t>。</a:t>
            </a:r>
            <a:r>
              <a:rPr lang="ja-JP" altLang="en-US" sz="2000" dirty="0" smtClean="0"/>
              <a:t>　　</a:t>
            </a:r>
            <a:endParaRPr kumimoji="1" lang="ja-JP" altLang="en-US" sz="2000" dirty="0"/>
          </a:p>
        </p:txBody>
      </p:sp>
    </p:spTree>
    <p:extLst>
      <p:ext uri="{BB962C8B-B14F-4D97-AF65-F5344CB8AC3E}">
        <p14:creationId xmlns:p14="http://schemas.microsoft.com/office/powerpoint/2010/main" val="3345304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5409" y="159798"/>
            <a:ext cx="11922711" cy="6613864"/>
          </a:xfrm>
        </p:spPr>
        <p:txBody>
          <a:bodyPr/>
          <a:lstStyle/>
          <a:p>
            <a:pPr marL="0" indent="0">
              <a:buNone/>
            </a:pPr>
            <a:endParaRPr kumimoji="1" lang="en-US" altLang="ja-JP" sz="2000" dirty="0"/>
          </a:p>
          <a:p>
            <a:pPr marL="0" indent="0">
              <a:buNone/>
            </a:pPr>
            <a:r>
              <a:rPr lang="ja-JP" altLang="en-US" sz="2000" dirty="0"/>
              <a:t>事例　　　　・盲</a:t>
            </a:r>
            <a:r>
              <a:rPr lang="ja-JP" altLang="en-US" sz="2000" dirty="0" err="1"/>
              <a:t>ろう</a:t>
            </a:r>
            <a:r>
              <a:rPr lang="ja-JP" altLang="en-US" sz="2000" dirty="0"/>
              <a:t>児の棒差し：最初は板の真ん中の穴を探したり。棒を指したりぎこちない動きをするが、</a:t>
            </a:r>
            <a:r>
              <a:rPr lang="ja-JP" altLang="en-US" sz="2000" dirty="0" smtClean="0"/>
              <a:t>学習　</a:t>
            </a:r>
            <a:endParaRPr lang="en-US" altLang="ja-JP" sz="2000" dirty="0" smtClean="0"/>
          </a:p>
          <a:p>
            <a:pPr marL="0" indent="0">
              <a:buNone/>
            </a:pPr>
            <a:r>
              <a:rPr lang="ja-JP" altLang="en-US" sz="2000" dirty="0"/>
              <a:t>　</a:t>
            </a:r>
            <a:r>
              <a:rPr lang="ja-JP" altLang="en-US" sz="2000" dirty="0" smtClean="0"/>
              <a:t>　　　　　　　が</a:t>
            </a:r>
            <a:r>
              <a:rPr lang="ja-JP" altLang="en-US" sz="2000" dirty="0"/>
              <a:t>進むと目で</a:t>
            </a:r>
            <a:r>
              <a:rPr lang="ja-JP" altLang="en-US" sz="2000" dirty="0" smtClean="0"/>
              <a:t>見えて</a:t>
            </a:r>
            <a:r>
              <a:rPr lang="ja-JP" altLang="en-US" sz="2000" dirty="0"/>
              <a:t>いるように、いきなり穴に棒を指すようになる。</a:t>
            </a:r>
            <a:endParaRPr lang="en-US" altLang="ja-JP" sz="2000" dirty="0"/>
          </a:p>
          <a:p>
            <a:pPr marL="0" indent="0">
              <a:buNone/>
            </a:pPr>
            <a:r>
              <a:rPr lang="ja-JP" altLang="en-US" sz="2000" dirty="0"/>
              <a:t>　　　　　　　　　　　　　　　　　　　　　　→私たちが形成している</a:t>
            </a:r>
            <a:r>
              <a:rPr lang="ja-JP" altLang="en-US" sz="2000" u="sng" dirty="0"/>
              <a:t>視空間と同様の触空間</a:t>
            </a:r>
            <a:r>
              <a:rPr lang="ja-JP" altLang="en-US" sz="2000" dirty="0"/>
              <a:t>が形成される。</a:t>
            </a:r>
            <a:endParaRPr lang="en-US" altLang="ja-JP" sz="2000" dirty="0"/>
          </a:p>
          <a:p>
            <a:pPr marL="0" indent="0">
              <a:buNone/>
            </a:pPr>
            <a:endParaRPr lang="en-US" altLang="ja-JP" sz="2000" dirty="0"/>
          </a:p>
          <a:p>
            <a:pPr marL="0" indent="0">
              <a:buNone/>
            </a:pPr>
            <a:r>
              <a:rPr lang="ja-JP" altLang="en-US" sz="2000" dirty="0"/>
              <a:t>　　　　　</a:t>
            </a:r>
            <a:r>
              <a:rPr lang="ja-JP" altLang="en-US" sz="2000" dirty="0" smtClean="0"/>
              <a:t>　　・</a:t>
            </a:r>
            <a:r>
              <a:rPr lang="ja-JP" altLang="en-US" sz="2000" dirty="0"/>
              <a:t>見えているが行動が初期の状態にとどまっている場合：棒を抜くことはできても差すことは難しい</a:t>
            </a:r>
            <a:r>
              <a:rPr lang="ja-JP" altLang="en-US" sz="2000" dirty="0" smtClean="0"/>
              <a:t>。</a:t>
            </a:r>
            <a:endParaRPr lang="en-US" altLang="ja-JP" sz="2000" dirty="0" smtClean="0"/>
          </a:p>
          <a:p>
            <a:pPr marL="0" indent="0">
              <a:buNone/>
            </a:pPr>
            <a:r>
              <a:rPr lang="ja-JP" altLang="en-US" sz="2000" dirty="0"/>
              <a:t>　</a:t>
            </a:r>
            <a:r>
              <a:rPr lang="ja-JP" altLang="en-US" sz="2000" dirty="0" smtClean="0"/>
              <a:t>　　　　　　　一瞬</a:t>
            </a:r>
            <a:r>
              <a:rPr lang="ja-JP" altLang="en-US" sz="2000" dirty="0"/>
              <a:t>穴を</a:t>
            </a:r>
            <a:r>
              <a:rPr lang="ja-JP" altLang="en-US" sz="2000" dirty="0" smtClean="0"/>
              <a:t>見ても</a:t>
            </a:r>
            <a:r>
              <a:rPr lang="ja-JP" altLang="en-US" sz="2000" dirty="0"/>
              <a:t>　</a:t>
            </a:r>
            <a:r>
              <a:rPr lang="ja-JP" altLang="en-US" sz="2000" dirty="0" smtClean="0"/>
              <a:t>棒</a:t>
            </a:r>
            <a:r>
              <a:rPr lang="ja-JP" altLang="en-US" sz="2000" dirty="0"/>
              <a:t>を持った手が動くと視線がそれる</a:t>
            </a:r>
            <a:r>
              <a:rPr lang="ja-JP" altLang="en-US" sz="2000" dirty="0" smtClean="0"/>
              <a:t>。</a:t>
            </a:r>
            <a:r>
              <a:rPr lang="ja-JP" altLang="en-US" sz="2000" dirty="0"/>
              <a:t>　　　　　　　　　　　　　　　　　　　　　　　　　　　　　　　　　　　　</a:t>
            </a:r>
            <a:endParaRPr lang="en-US" altLang="ja-JP" sz="2000" dirty="0" smtClean="0"/>
          </a:p>
          <a:p>
            <a:pPr marL="0" indent="0">
              <a:buNone/>
            </a:pPr>
            <a:r>
              <a:rPr lang="ja-JP" altLang="en-US" sz="2000" dirty="0"/>
              <a:t>　</a:t>
            </a:r>
            <a:r>
              <a:rPr lang="ja-JP" altLang="en-US" sz="2000" dirty="0" smtClean="0"/>
              <a:t>　　　　　　　視覚</a:t>
            </a:r>
            <a:r>
              <a:rPr lang="ja-JP" altLang="en-US" sz="2000" dirty="0"/>
              <a:t>を使わなくなる</a:t>
            </a:r>
            <a:r>
              <a:rPr lang="ja-JP" altLang="en-US" sz="2000" dirty="0" smtClean="0"/>
              <a:t>。</a:t>
            </a:r>
            <a:endParaRPr lang="en-US" altLang="ja-JP" sz="2000" dirty="0" smtClean="0"/>
          </a:p>
          <a:p>
            <a:pPr marL="0" indent="0">
              <a:buNone/>
            </a:pPr>
            <a:endParaRPr lang="en-US" altLang="ja-JP" sz="2000" dirty="0"/>
          </a:p>
          <a:p>
            <a:pPr marL="0" indent="0">
              <a:buNone/>
            </a:pPr>
            <a:endParaRPr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endParaRPr lang="en-US" altLang="ja-JP" sz="2000" dirty="0"/>
          </a:p>
          <a:p>
            <a:pPr marL="0" indent="0">
              <a:buNone/>
            </a:pPr>
            <a:r>
              <a:rPr lang="ja-JP" altLang="en-US" sz="2000" dirty="0" smtClean="0"/>
              <a:t>　　　</a:t>
            </a:r>
            <a:r>
              <a:rPr lang="ja-JP" altLang="en-US" sz="2000" dirty="0" smtClean="0">
                <a:solidFill>
                  <a:schemeClr val="accent1"/>
                </a:solidFill>
              </a:rPr>
              <a:t>　</a:t>
            </a:r>
            <a:r>
              <a:rPr lang="en-US" altLang="ja-JP" sz="2000" dirty="0" smtClean="0">
                <a:solidFill>
                  <a:schemeClr val="accent1"/>
                </a:solidFill>
              </a:rPr>
              <a:t>※</a:t>
            </a:r>
            <a:r>
              <a:rPr lang="ja-JP" altLang="en-US" sz="2000" dirty="0" smtClean="0">
                <a:solidFill>
                  <a:schemeClr val="accent1"/>
                </a:solidFill>
              </a:rPr>
              <a:t>棒差し、ボール入れ、輪抜き、スライディングブロック・</a:t>
            </a:r>
            <a:r>
              <a:rPr lang="ja-JP" altLang="en-US" sz="2000" dirty="0">
                <a:solidFill>
                  <a:schemeClr val="accent1"/>
                </a:solidFill>
              </a:rPr>
              <a:t>・</a:t>
            </a:r>
            <a:r>
              <a:rPr lang="ja-JP" altLang="en-US" sz="2000" dirty="0" smtClean="0">
                <a:solidFill>
                  <a:schemeClr val="accent1"/>
                </a:solidFill>
              </a:rPr>
              <a:t>・</a:t>
            </a:r>
            <a:endParaRPr lang="en-US" altLang="ja-JP" sz="2000" dirty="0" smtClean="0">
              <a:solidFill>
                <a:schemeClr val="accent1"/>
              </a:solidFill>
            </a:endParaRPr>
          </a:p>
          <a:p>
            <a:pPr marL="0" indent="0">
              <a:buNone/>
            </a:pPr>
            <a:r>
              <a:rPr lang="ja-JP" altLang="en-US" sz="2000" dirty="0">
                <a:solidFill>
                  <a:schemeClr val="accent1"/>
                </a:solidFill>
              </a:rPr>
              <a:t>　</a:t>
            </a:r>
            <a:r>
              <a:rPr lang="ja-JP" altLang="en-US" sz="2000" dirty="0" smtClean="0">
                <a:solidFill>
                  <a:schemeClr val="accent1"/>
                </a:solidFill>
              </a:rPr>
              <a:t>　　　　　　　　　　　　　　　　　　自分</a:t>
            </a:r>
            <a:r>
              <a:rPr lang="ja-JP" altLang="en-US" sz="2000" dirty="0">
                <a:solidFill>
                  <a:schemeClr val="accent1"/>
                </a:solidFill>
              </a:rPr>
              <a:t>で確かめてみなければ納得できない学習、が　</a:t>
            </a:r>
            <a:r>
              <a:rPr lang="ja-JP" altLang="en-US" sz="2000" dirty="0" smtClean="0">
                <a:solidFill>
                  <a:schemeClr val="accent1"/>
                </a:solidFill>
              </a:rPr>
              <a:t>ちょうど</a:t>
            </a:r>
            <a:r>
              <a:rPr lang="ja-JP" altLang="en-US" sz="2000" dirty="0">
                <a:solidFill>
                  <a:schemeClr val="accent1"/>
                </a:solidFill>
              </a:rPr>
              <a:t>よい学習</a:t>
            </a:r>
            <a:endParaRPr lang="en-US" altLang="ja-JP" sz="2000" dirty="0">
              <a:solidFill>
                <a:schemeClr val="accent1"/>
              </a:solidFill>
            </a:endParaRPr>
          </a:p>
          <a:p>
            <a:pPr marL="0" indent="0">
              <a:buNone/>
            </a:pPr>
            <a:endParaRPr lang="en-US" altLang="ja-JP" sz="2000" dirty="0"/>
          </a:p>
          <a:p>
            <a:pPr marL="0" indent="0">
              <a:buNone/>
            </a:pPr>
            <a:r>
              <a:rPr lang="ja-JP" altLang="en-US" sz="2000" dirty="0"/>
              <a:t>　</a:t>
            </a:r>
            <a:endParaRPr kumimoji="1" lang="en-US" altLang="ja-JP" sz="2000" dirty="0" smtClean="0"/>
          </a:p>
        </p:txBody>
      </p:sp>
    </p:spTree>
    <p:extLst>
      <p:ext uri="{BB962C8B-B14F-4D97-AF65-F5344CB8AC3E}">
        <p14:creationId xmlns:p14="http://schemas.microsoft.com/office/powerpoint/2010/main" val="873022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9109" y="648070"/>
            <a:ext cx="11936767" cy="6134470"/>
          </a:xfrm>
        </p:spPr>
        <p:txBody>
          <a:bodyPr>
            <a:normAutofit/>
          </a:bodyPr>
          <a:lstStyle/>
          <a:p>
            <a:pPr marL="0" indent="0">
              <a:buNone/>
            </a:pPr>
            <a:r>
              <a:rPr kumimoji="1" lang="en-US" altLang="ja-JP" sz="2400" dirty="0" smtClean="0">
                <a:solidFill>
                  <a:srgbClr val="CC0066"/>
                </a:solidFill>
              </a:rPr>
              <a:t>【</a:t>
            </a:r>
            <a:r>
              <a:rPr kumimoji="1" lang="ja-JP" altLang="en-US" sz="2400" dirty="0" smtClean="0">
                <a:solidFill>
                  <a:srgbClr val="CC0066"/>
                </a:solidFill>
              </a:rPr>
              <a:t>人間行動における直線性</a:t>
            </a:r>
            <a:r>
              <a:rPr kumimoji="1" lang="en-US" altLang="ja-JP" sz="2400" dirty="0" smtClean="0">
                <a:solidFill>
                  <a:srgbClr val="CC0066"/>
                </a:solidFill>
              </a:rPr>
              <a:t>】</a:t>
            </a:r>
            <a:r>
              <a:rPr kumimoji="1" lang="ja-JP" altLang="en-US" sz="2400" dirty="0" smtClean="0">
                <a:solidFill>
                  <a:srgbClr val="FF0000"/>
                </a:solidFill>
              </a:rPr>
              <a:t>　</a:t>
            </a:r>
            <a:r>
              <a:rPr kumimoji="1" lang="ja-JP" altLang="en-US" sz="2000" dirty="0" smtClean="0"/>
              <a:t>概念形成の出発点として極めて重要</a:t>
            </a:r>
            <a:endParaRPr kumimoji="1" lang="en-US" altLang="ja-JP" sz="2000" dirty="0" smtClean="0"/>
          </a:p>
          <a:p>
            <a:pPr marL="0" indent="0">
              <a:buNone/>
            </a:pPr>
            <a:r>
              <a:rPr lang="ja-JP" altLang="en-US" sz="2000" dirty="0"/>
              <a:t>　</a:t>
            </a:r>
            <a:r>
              <a:rPr lang="ja-JP" altLang="en-US" sz="2000" dirty="0" smtClean="0"/>
              <a:t>　　　　　　　　　　　　　　　　　　　　　　受容と運動の関係がより自己統制的になり、相互に高まり合ったとき直線</a:t>
            </a:r>
            <a:endParaRPr lang="en-US" altLang="ja-JP" sz="2000" dirty="0" smtClean="0"/>
          </a:p>
          <a:p>
            <a:pPr marL="0" indent="0">
              <a:buNone/>
            </a:pPr>
            <a:r>
              <a:rPr lang="ja-JP" altLang="en-US" sz="2000" dirty="0"/>
              <a:t>　</a:t>
            </a:r>
            <a:r>
              <a:rPr lang="ja-JP" altLang="en-US" sz="2000" dirty="0" smtClean="0"/>
              <a:t>　　　　　　　　　　　　　　　　　　　　　　性が強まり、日常の中で人間行動の本質を表すものとしての役割を果たす。</a:t>
            </a:r>
            <a:endParaRPr lang="en-US" altLang="ja-JP" sz="2000" dirty="0" smtClean="0"/>
          </a:p>
          <a:p>
            <a:pPr marL="0" indent="0">
              <a:buNone/>
            </a:pPr>
            <a:r>
              <a:rPr kumimoji="1" lang="ja-JP" altLang="en-US" sz="2000" dirty="0"/>
              <a:t>　</a:t>
            </a:r>
            <a:r>
              <a:rPr kumimoji="1" lang="ja-JP" altLang="en-US" sz="2000" dirty="0" smtClean="0"/>
              <a:t>　　　　　　　　　　　　　　　　　　　　　　　　　　　　　　　</a:t>
            </a:r>
            <a:r>
              <a:rPr kumimoji="1" lang="en-US" altLang="ja-JP" sz="2000" dirty="0" smtClean="0"/>
              <a:t>※</a:t>
            </a:r>
            <a:r>
              <a:rPr kumimoji="1" lang="ja-JP" altLang="en-US" sz="2000" dirty="0" smtClean="0"/>
              <a:t>直線と曲線</a:t>
            </a:r>
            <a:endParaRPr kumimoji="1" lang="en-US" altLang="ja-JP" sz="2000" dirty="0" smtClean="0"/>
          </a:p>
          <a:p>
            <a:pPr marL="0" indent="0">
              <a:buNone/>
            </a:pPr>
            <a:endParaRPr lang="en-US" altLang="ja-JP" sz="2000" dirty="0" smtClean="0"/>
          </a:p>
          <a:p>
            <a:pPr marL="0" indent="0">
              <a:buNone/>
            </a:pPr>
            <a:r>
              <a:rPr lang="ja-JP" altLang="en-US" sz="2000" dirty="0" smtClean="0"/>
              <a:t>　　　　　・・・いきなり初期の眼球運動に直線性をもたらすのは難しい・・・</a:t>
            </a:r>
            <a:endParaRPr lang="en-US" altLang="ja-JP" sz="2000" dirty="0" smtClean="0"/>
          </a:p>
          <a:p>
            <a:pPr marL="0" indent="0">
              <a:buNone/>
            </a:pPr>
            <a:r>
              <a:rPr kumimoji="1" lang="ja-JP" altLang="en-US" sz="2000" dirty="0"/>
              <a:t>　</a:t>
            </a:r>
            <a:r>
              <a:rPr kumimoji="1" lang="ja-JP" altLang="en-US" sz="2000" dirty="0" smtClean="0"/>
              <a:t>　まず、</a:t>
            </a:r>
            <a:r>
              <a:rPr kumimoji="1" lang="ja-JP" altLang="en-US" sz="2000" dirty="0" smtClean="0">
                <a:solidFill>
                  <a:srgbClr val="CC0066"/>
                </a:solidFill>
              </a:rPr>
              <a:t>手の動かし方の直線性</a:t>
            </a:r>
            <a:r>
              <a:rPr kumimoji="1" lang="ja-JP" altLang="en-US" sz="2000" dirty="0" smtClean="0"/>
              <a:t>を学習する</a:t>
            </a:r>
            <a:endParaRPr kumimoji="1" lang="en-US" altLang="ja-JP" sz="2000" dirty="0" smtClean="0"/>
          </a:p>
          <a:p>
            <a:pPr marL="0" indent="0">
              <a:buNone/>
            </a:pPr>
            <a:r>
              <a:rPr lang="ja-JP" altLang="en-US" sz="2000" dirty="0"/>
              <a:t>　</a:t>
            </a:r>
            <a:r>
              <a:rPr lang="ja-JP" altLang="en-US" sz="2000" dirty="0" smtClean="0"/>
              <a:t>　　　　　　　　</a:t>
            </a:r>
            <a:r>
              <a:rPr lang="ja-JP" altLang="en-US" sz="1800" dirty="0" smtClean="0"/>
              <a:t>スライディングブロックなどで、肩・肘・手首の三つの関節中心の円弧運動を統制して直線運動を　　　</a:t>
            </a:r>
            <a:endParaRPr lang="en-US" altLang="ja-JP" sz="1800" dirty="0" smtClean="0"/>
          </a:p>
          <a:p>
            <a:pPr marL="0" indent="0">
              <a:buNone/>
            </a:pPr>
            <a:r>
              <a:rPr lang="ja-JP" altLang="en-US" sz="1800" dirty="0"/>
              <a:t>　</a:t>
            </a:r>
            <a:r>
              <a:rPr lang="ja-JP" altLang="en-US" sz="1800" dirty="0" smtClean="0"/>
              <a:t>　　　　　　　　　引き出す。</a:t>
            </a:r>
            <a:endParaRPr lang="en-US" altLang="ja-JP" sz="1800" dirty="0" smtClean="0"/>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a:solidFill>
                  <a:srgbClr val="CC0066"/>
                </a:solidFill>
              </a:rPr>
              <a:t>　</a:t>
            </a:r>
            <a:r>
              <a:rPr lang="ja-JP" altLang="en-US" sz="2000" dirty="0" smtClean="0">
                <a:solidFill>
                  <a:srgbClr val="CC0066"/>
                </a:solidFill>
              </a:rPr>
              <a:t>　目の使い方の直線性</a:t>
            </a:r>
            <a:r>
              <a:rPr lang="ja-JP" altLang="en-US" sz="2000" dirty="0" smtClean="0"/>
              <a:t>へつなげる（手の動きを目で追う）</a:t>
            </a:r>
            <a:endParaRPr lang="en-US" altLang="ja-JP" sz="2000" dirty="0" smtClean="0"/>
          </a:p>
          <a:p>
            <a:pPr marL="0" indent="0">
              <a:buNone/>
            </a:pPr>
            <a:r>
              <a:rPr lang="ja-JP" altLang="en-US" sz="2000" dirty="0"/>
              <a:t>　</a:t>
            </a:r>
            <a:r>
              <a:rPr lang="ja-JP" altLang="en-US" sz="2000" dirty="0" smtClean="0"/>
              <a:t>　　　　　　　　</a:t>
            </a:r>
            <a:r>
              <a:rPr lang="ja-JP" altLang="en-US" sz="1800" dirty="0" smtClean="0"/>
              <a:t>二つのものを見比べる、ものの動きを目で追う、視線がはずれてもすぐ戻る、</a:t>
            </a:r>
            <a:endParaRPr lang="en-US" altLang="ja-JP" sz="1800" dirty="0" smtClean="0"/>
          </a:p>
          <a:p>
            <a:pPr marL="0" indent="0">
              <a:buNone/>
            </a:pPr>
            <a:r>
              <a:rPr lang="ja-JP" altLang="en-US" sz="1800" dirty="0"/>
              <a:t>　</a:t>
            </a:r>
            <a:r>
              <a:rPr lang="ja-JP" altLang="en-US" sz="1800" dirty="0" smtClean="0"/>
              <a:t>　　　　　　　　　物を直線的にたどることにより、ものの表面ではなく</a:t>
            </a:r>
            <a:r>
              <a:rPr lang="ja-JP" altLang="en-US" sz="1800" u="sng" dirty="0" smtClean="0"/>
              <a:t>輪郭線</a:t>
            </a:r>
            <a:r>
              <a:rPr lang="ja-JP" altLang="en-US" sz="1800" dirty="0" smtClean="0"/>
              <a:t>を触り、見ることが可能になる。</a:t>
            </a:r>
            <a:endParaRPr lang="en-US" altLang="ja-JP" sz="1800" dirty="0" smtClean="0"/>
          </a:p>
          <a:p>
            <a:pPr marL="0" indent="0">
              <a:buNone/>
            </a:pPr>
            <a:endParaRPr kumimoji="1" lang="en-US" altLang="ja-JP" sz="2000" dirty="0" smtClean="0"/>
          </a:p>
          <a:p>
            <a:pPr marL="0" indent="0">
              <a:buNone/>
            </a:pPr>
            <a:r>
              <a:rPr lang="ja-JP" altLang="en-US" sz="2000" dirty="0"/>
              <a:t>　</a:t>
            </a:r>
            <a:r>
              <a:rPr lang="ja-JP" altLang="en-US" sz="2000" dirty="0" smtClean="0"/>
              <a:t>　　　　</a:t>
            </a:r>
            <a:r>
              <a:rPr lang="ja-JP" altLang="en-US" sz="2000" dirty="0" smtClean="0">
                <a:solidFill>
                  <a:srgbClr val="CC0066"/>
                </a:solidFill>
              </a:rPr>
              <a:t>位置</a:t>
            </a:r>
            <a:r>
              <a:rPr lang="ja-JP" altLang="en-US" sz="2000" dirty="0" smtClean="0"/>
              <a:t>が生まれる→</a:t>
            </a:r>
            <a:r>
              <a:rPr lang="ja-JP" altLang="en-US" sz="2000" dirty="0" smtClean="0">
                <a:solidFill>
                  <a:srgbClr val="CC0066"/>
                </a:solidFill>
              </a:rPr>
              <a:t>形の弁別</a:t>
            </a:r>
            <a:r>
              <a:rPr lang="ja-JP" altLang="en-US" sz="2000" dirty="0" smtClean="0"/>
              <a:t>ができる</a:t>
            </a:r>
            <a:endParaRPr kumimoji="1" lang="ja-JP" altLang="en-US" sz="2000" dirty="0"/>
          </a:p>
        </p:txBody>
      </p:sp>
      <p:sp>
        <p:nvSpPr>
          <p:cNvPr id="4" name="タイトル 3"/>
          <p:cNvSpPr>
            <a:spLocks noGrp="1"/>
          </p:cNvSpPr>
          <p:nvPr>
            <p:ph type="title"/>
          </p:nvPr>
        </p:nvSpPr>
        <p:spPr>
          <a:xfrm>
            <a:off x="119109" y="97656"/>
            <a:ext cx="4797665" cy="352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ja-JP" altLang="en-US" sz="2000" dirty="0" smtClean="0">
                <a:solidFill>
                  <a:schemeClr val="tx1"/>
                </a:solidFill>
              </a:rPr>
              <a:t>３．２　方向づけ、位置づけ、順序づけ・・・・４５</a:t>
            </a:r>
            <a:endParaRPr lang="en-US" altLang="ja-JP" sz="2000" dirty="0">
              <a:solidFill>
                <a:schemeClr val="tx1"/>
              </a:solidFill>
            </a:endParaRPr>
          </a:p>
        </p:txBody>
      </p:sp>
      <p:cxnSp>
        <p:nvCxnSpPr>
          <p:cNvPr id="6" name="直線矢印コネクタ 5"/>
          <p:cNvCxnSpPr/>
          <p:nvPr/>
        </p:nvCxnSpPr>
        <p:spPr>
          <a:xfrm>
            <a:off x="1482845" y="3576512"/>
            <a:ext cx="8877" cy="861134"/>
          </a:xfrm>
          <a:prstGeom prst="straightConnector1">
            <a:avLst/>
          </a:prstGeom>
          <a:ln>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1482845" y="5175315"/>
            <a:ext cx="8877" cy="838986"/>
          </a:xfrm>
          <a:prstGeom prst="straightConnector1">
            <a:avLst/>
          </a:prstGeom>
          <a:ln>
            <a:solidFill>
              <a:srgbClr val="CC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5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30819" y="150920"/>
            <a:ext cx="11683014" cy="6507332"/>
          </a:xfrm>
        </p:spPr>
        <p:txBody>
          <a:bodyPr>
            <a:normAutofit lnSpcReduction="10000"/>
          </a:bodyPr>
          <a:lstStyle/>
          <a:p>
            <a:pPr marL="0" indent="0">
              <a:buNone/>
            </a:pPr>
            <a:r>
              <a:rPr lang="en-US" altLang="ja-JP" sz="2000" dirty="0" smtClean="0"/>
              <a:t>3</a:t>
            </a:r>
            <a:r>
              <a:rPr lang="ja-JP" altLang="en-US" sz="2000" dirty="0" err="1" smtClean="0"/>
              <a:t>つの</a:t>
            </a:r>
            <a:r>
              <a:rPr lang="ja-JP" altLang="en-US" sz="2000" dirty="0" smtClean="0"/>
              <a:t>力・・・持つ力・押し付ける力・すべらせる力・・・の合成により</a:t>
            </a:r>
            <a:r>
              <a:rPr lang="ja-JP" altLang="en-US" sz="2000" dirty="0" smtClean="0">
                <a:solidFill>
                  <a:srgbClr val="CC0066"/>
                </a:solidFill>
              </a:rPr>
              <a:t>直線性</a:t>
            </a:r>
            <a:r>
              <a:rPr lang="ja-JP" altLang="en-US" sz="2000" dirty="0" smtClean="0"/>
              <a:t>が生まれる</a:t>
            </a:r>
            <a:endParaRPr lang="en-US" altLang="ja-JP" sz="2000" dirty="0" smtClean="0"/>
          </a:p>
          <a:p>
            <a:pPr marL="0" indent="0">
              <a:buNone/>
            </a:pPr>
            <a:r>
              <a:rPr lang="ja-JP" altLang="en-US" sz="2000" dirty="0"/>
              <a:t>　</a:t>
            </a:r>
            <a:r>
              <a:rPr lang="ja-JP" altLang="en-US" sz="2000" dirty="0" smtClean="0"/>
              <a:t>　　　　　　　　　</a:t>
            </a:r>
            <a:r>
              <a:rPr lang="ja-JP" altLang="en-US" sz="1600" dirty="0" smtClean="0"/>
              <a:t>→鉛筆で線を引く、黒板けしで消す、などはこの</a:t>
            </a:r>
            <a:r>
              <a:rPr lang="en-US" altLang="ja-JP" sz="1600" dirty="0" smtClean="0"/>
              <a:t>3</a:t>
            </a:r>
            <a:r>
              <a:rPr lang="ja-JP" altLang="en-US" sz="1600" dirty="0" err="1" smtClean="0"/>
              <a:t>つの</a:t>
            </a:r>
            <a:r>
              <a:rPr lang="ja-JP" altLang="en-US" sz="1600" dirty="0" smtClean="0"/>
              <a:t>力が合成されないとできない</a:t>
            </a:r>
            <a:endParaRPr lang="en-US" altLang="ja-JP" sz="1600" dirty="0" smtClean="0"/>
          </a:p>
          <a:p>
            <a:pPr marL="0" indent="0">
              <a:buNone/>
            </a:pPr>
            <a:r>
              <a:rPr lang="ja-JP" altLang="en-US" sz="1600" dirty="0"/>
              <a:t>　</a:t>
            </a:r>
            <a:r>
              <a:rPr lang="ja-JP" altLang="en-US" sz="1600" dirty="0" smtClean="0"/>
              <a:t>　　　　　　　　　→「すべらせる力」には</a:t>
            </a:r>
            <a:r>
              <a:rPr lang="ja-JP" altLang="en-US" sz="1600" u="sng" dirty="0" smtClean="0"/>
              <a:t>力を抜く学習</a:t>
            </a:r>
            <a:r>
              <a:rPr lang="ja-JP" altLang="en-US" sz="1600" dirty="0" smtClean="0"/>
              <a:t>が必要→スライディングブロック、輪抜きなど</a:t>
            </a:r>
            <a:endParaRPr lang="en-US" altLang="ja-JP" sz="1600" dirty="0" smtClean="0"/>
          </a:p>
          <a:p>
            <a:pPr marL="0" indent="0">
              <a:buNone/>
            </a:pPr>
            <a:endParaRPr kumimoji="1" lang="en-US" altLang="ja-JP" sz="2000" dirty="0"/>
          </a:p>
          <a:p>
            <a:pPr marL="0" indent="0">
              <a:buNone/>
            </a:pPr>
            <a:r>
              <a:rPr lang="ja-JP" altLang="en-US" sz="2000" dirty="0" smtClean="0"/>
              <a:t>　　　　　　　　</a:t>
            </a:r>
            <a:r>
              <a:rPr lang="ja-JP" altLang="en-US" sz="1800" dirty="0" smtClean="0"/>
              <a:t>教材例</a:t>
            </a:r>
            <a:r>
              <a:rPr lang="ja-JP" altLang="en-US" sz="1800" dirty="0"/>
              <a:t>：スライディングブロック　～運動の自発・方向づけ・調節により直線性を引き出す</a:t>
            </a:r>
            <a:r>
              <a:rPr lang="ja-JP" altLang="en-US" sz="1800" dirty="0" smtClean="0"/>
              <a:t>～</a:t>
            </a:r>
            <a:endParaRPr lang="en-US" altLang="ja-JP" sz="1800" dirty="0" smtClean="0"/>
          </a:p>
          <a:p>
            <a:pPr marL="0" indent="0">
              <a:buNone/>
            </a:pPr>
            <a:r>
              <a:rPr lang="ja-JP" altLang="en-US" sz="1800" dirty="0"/>
              <a:t>　</a:t>
            </a:r>
            <a:r>
              <a:rPr lang="ja-JP" altLang="en-US" sz="1800" dirty="0" smtClean="0"/>
              <a:t>　　　　　　　　　　　　　　　　　　　　自分の手を目で追う→目と手の協応の基礎（行動の組織化）</a:t>
            </a:r>
            <a:endParaRPr lang="en-US" altLang="ja-JP" sz="1800" dirty="0" smtClean="0"/>
          </a:p>
          <a:p>
            <a:pPr marL="0" indent="0">
              <a:buNone/>
            </a:pPr>
            <a:r>
              <a:rPr lang="ja-JP" altLang="en-US" sz="1800" dirty="0"/>
              <a:t>　</a:t>
            </a:r>
            <a:r>
              <a:rPr lang="ja-JP" altLang="en-US" sz="1800" dirty="0" smtClean="0"/>
              <a:t>　　　　　　　　　　　　　　　　　　　　目の使い方の直線性も成立する</a:t>
            </a:r>
            <a:endParaRPr lang="en-US" altLang="ja-JP" sz="1800" dirty="0" smtClean="0"/>
          </a:p>
          <a:p>
            <a:pPr marL="0" indent="0">
              <a:buNone/>
            </a:pPr>
            <a:endParaRPr lang="en-US" altLang="ja-JP" sz="2000" dirty="0"/>
          </a:p>
          <a:p>
            <a:pPr marL="0" indent="0">
              <a:buNone/>
            </a:pPr>
            <a:r>
              <a:rPr lang="en-US" altLang="ja-JP" sz="2400" dirty="0" smtClean="0">
                <a:solidFill>
                  <a:srgbClr val="CC0066"/>
                </a:solidFill>
              </a:rPr>
              <a:t>【</a:t>
            </a:r>
            <a:r>
              <a:rPr lang="ja-JP" altLang="en-US" sz="2400" dirty="0" smtClean="0">
                <a:solidFill>
                  <a:srgbClr val="CC0066"/>
                </a:solidFill>
              </a:rPr>
              <a:t>直線運動から位置が生まれる</a:t>
            </a:r>
            <a:r>
              <a:rPr lang="en-US" altLang="ja-JP" sz="2400" dirty="0" smtClean="0">
                <a:solidFill>
                  <a:srgbClr val="CC0066"/>
                </a:solidFill>
              </a:rPr>
              <a:t>】</a:t>
            </a:r>
          </a:p>
          <a:p>
            <a:pPr marL="0" indent="0">
              <a:buNone/>
            </a:pPr>
            <a:r>
              <a:rPr lang="ja-JP" altLang="en-US" sz="2400" dirty="0">
                <a:solidFill>
                  <a:srgbClr val="CC0066"/>
                </a:solidFill>
              </a:rPr>
              <a:t>　</a:t>
            </a:r>
            <a:r>
              <a:rPr lang="ja-JP" altLang="en-US" sz="2400" dirty="0" smtClean="0">
                <a:solidFill>
                  <a:srgbClr val="CC0066"/>
                </a:solidFill>
              </a:rPr>
              <a:t>　</a:t>
            </a:r>
            <a:r>
              <a:rPr lang="ja-JP" altLang="en-US" sz="2000" dirty="0" smtClean="0"/>
              <a:t>直線から二つの端が分化</a:t>
            </a:r>
            <a:r>
              <a:rPr lang="ja-JP" altLang="en-US" sz="2000" dirty="0" err="1" smtClean="0"/>
              <a:t>したときはじめて</a:t>
            </a:r>
            <a:r>
              <a:rPr lang="ja-JP" altLang="en-US" sz="2000" dirty="0" smtClean="0">
                <a:solidFill>
                  <a:srgbClr val="CC0066"/>
                </a:solidFill>
              </a:rPr>
              <a:t>位置</a:t>
            </a:r>
            <a:r>
              <a:rPr lang="ja-JP" altLang="en-US" sz="2000" dirty="0" smtClean="0"/>
              <a:t>が生まれる・・・直線運動の起点と終点</a:t>
            </a:r>
            <a:endParaRPr lang="en-US" altLang="ja-JP" sz="2000" dirty="0" smtClean="0"/>
          </a:p>
          <a:p>
            <a:pPr marL="0" indent="0">
              <a:buNone/>
            </a:pPr>
            <a:r>
              <a:rPr lang="ja-JP" altLang="en-US" sz="2000" dirty="0"/>
              <a:t>　</a:t>
            </a:r>
            <a:r>
              <a:rPr lang="ja-JP" altLang="en-US" sz="2000" dirty="0" smtClean="0"/>
              <a:t>　　　</a:t>
            </a:r>
            <a:r>
              <a:rPr lang="en-US" altLang="ja-JP" sz="2000" dirty="0" smtClean="0"/>
              <a:t>※</a:t>
            </a:r>
            <a:r>
              <a:rPr lang="ja-JP" altLang="en-US" sz="2000" dirty="0" smtClean="0"/>
              <a:t>教材提示の場合、無造作に物を渡すと起点がはっきりしない。どこから（起点）、どこまで（終点）を明</a:t>
            </a:r>
            <a:endParaRPr lang="en-US" altLang="ja-JP" sz="2000" dirty="0" smtClean="0"/>
          </a:p>
          <a:p>
            <a:pPr marL="0" indent="0">
              <a:buNone/>
            </a:pPr>
            <a:r>
              <a:rPr lang="ja-JP" altLang="en-US" sz="2000" dirty="0"/>
              <a:t>　</a:t>
            </a:r>
            <a:r>
              <a:rPr lang="ja-JP" altLang="en-US" sz="2000" dirty="0" smtClean="0"/>
              <a:t>　　　　　確にすることで直線</a:t>
            </a:r>
            <a:r>
              <a:rPr lang="en-US" altLang="ja-JP" sz="2000" dirty="0" smtClean="0"/>
              <a:t>―</a:t>
            </a:r>
            <a:r>
              <a:rPr lang="ja-JP" altLang="en-US" sz="2000" dirty="0" smtClean="0"/>
              <a:t>位置が生まれる。</a:t>
            </a:r>
            <a:endParaRPr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a:t>　</a:t>
            </a:r>
            <a:r>
              <a:rPr lang="ja-JP" altLang="en-US" sz="2000" dirty="0" smtClean="0"/>
              <a:t>　　　　　　　　　さらに真ん中ができる、左右両端と真ん中　　　〇ー●</a:t>
            </a:r>
            <a:r>
              <a:rPr lang="ja-JP" altLang="en-US" sz="2000" dirty="0" err="1" smtClean="0"/>
              <a:t>ー</a:t>
            </a:r>
            <a:r>
              <a:rPr lang="ja-JP" altLang="en-US" sz="2000" dirty="0" smtClean="0"/>
              <a:t>〇</a:t>
            </a:r>
            <a:endParaRPr lang="en-US" altLang="ja-JP" sz="2000" dirty="0" smtClean="0"/>
          </a:p>
          <a:p>
            <a:pPr marL="0" indent="0">
              <a:buNone/>
            </a:pPr>
            <a:r>
              <a:rPr lang="ja-JP" altLang="en-US" sz="2000" dirty="0"/>
              <a:t>　</a:t>
            </a:r>
            <a:r>
              <a:rPr lang="ja-JP" altLang="en-US" sz="2000" dirty="0" smtClean="0"/>
              <a:t>　　　　　　　　　　　　二方向のうち一方向を選択する課題で</a:t>
            </a:r>
            <a:r>
              <a:rPr lang="ja-JP" altLang="en-US" sz="2000" dirty="0" smtClean="0">
                <a:solidFill>
                  <a:srgbClr val="CC0066"/>
                </a:solidFill>
              </a:rPr>
              <a:t>運動の方向分化</a:t>
            </a:r>
            <a:r>
              <a:rPr lang="ja-JP" altLang="en-US" sz="2000" dirty="0" smtClean="0"/>
              <a:t>が起こり</a:t>
            </a:r>
            <a:r>
              <a:rPr lang="ja-JP" altLang="en-US" sz="2000" dirty="0" smtClean="0">
                <a:solidFill>
                  <a:srgbClr val="CC0066"/>
                </a:solidFill>
              </a:rPr>
              <a:t>位置が確定</a:t>
            </a:r>
            <a:r>
              <a:rPr lang="ja-JP" altLang="en-US" sz="2000" dirty="0" smtClean="0"/>
              <a:t>する</a:t>
            </a:r>
            <a:endParaRPr lang="en-US" altLang="ja-JP" sz="2000" dirty="0" smtClean="0"/>
          </a:p>
          <a:p>
            <a:pPr marL="0" indent="0">
              <a:buNone/>
            </a:pPr>
            <a:r>
              <a:rPr kumimoji="1" lang="ja-JP" altLang="en-US" sz="2000" dirty="0"/>
              <a:t>　</a:t>
            </a:r>
            <a:r>
              <a:rPr kumimoji="1" lang="ja-JP" altLang="en-US" sz="2000" dirty="0" smtClean="0"/>
              <a:t>　　　　　　　　　　　　</a:t>
            </a:r>
            <a:r>
              <a:rPr kumimoji="1" lang="ja-JP" altLang="en-US" sz="2000" dirty="0" smtClean="0">
                <a:solidFill>
                  <a:srgbClr val="CC0066"/>
                </a:solidFill>
              </a:rPr>
              <a:t>真ん中</a:t>
            </a:r>
            <a:r>
              <a:rPr kumimoji="1" lang="ja-JP" altLang="en-US" sz="2000" dirty="0" smtClean="0"/>
              <a:t>の重要性</a:t>
            </a:r>
            <a:endParaRPr kumimoji="1"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endParaRPr kumimoji="1" lang="ja-JP" altLang="en-US" sz="2000" dirty="0"/>
          </a:p>
        </p:txBody>
      </p:sp>
    </p:spTree>
    <p:extLst>
      <p:ext uri="{BB962C8B-B14F-4D97-AF65-F5344CB8AC3E}">
        <p14:creationId xmlns:p14="http://schemas.microsoft.com/office/powerpoint/2010/main" val="3548213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4525" y="141402"/>
            <a:ext cx="11717515" cy="2564091"/>
          </a:xfrm>
        </p:spPr>
        <p:txBody>
          <a:bodyPr>
            <a:normAutofit/>
          </a:bodyPr>
          <a:lstStyle/>
          <a:p>
            <a:r>
              <a:rPr kumimoji="1" lang="en-US" altLang="ja-JP" sz="2400" dirty="0" smtClean="0">
                <a:solidFill>
                  <a:srgbClr val="CC0066"/>
                </a:solidFill>
              </a:rPr>
              <a:t>【</a:t>
            </a:r>
            <a:r>
              <a:rPr kumimoji="1" lang="ja-JP" altLang="en-US" sz="2400" dirty="0" smtClean="0">
                <a:solidFill>
                  <a:srgbClr val="CC0066"/>
                </a:solidFill>
              </a:rPr>
              <a:t>見本合わせ</a:t>
            </a:r>
            <a:r>
              <a:rPr kumimoji="1" lang="en-US" altLang="ja-JP" sz="2400" dirty="0" smtClean="0">
                <a:solidFill>
                  <a:srgbClr val="CC0066"/>
                </a:solidFill>
              </a:rPr>
              <a:t>】</a:t>
            </a:r>
            <a:r>
              <a:rPr kumimoji="1" lang="ja-JP" altLang="en-US" sz="2400" dirty="0" smtClean="0">
                <a:solidFill>
                  <a:srgbClr val="CC0066"/>
                </a:solidFill>
              </a:rPr>
              <a:t>　～</a:t>
            </a:r>
            <a:r>
              <a:rPr kumimoji="1" lang="en-US" altLang="ja-JP" sz="2400" dirty="0" smtClean="0">
                <a:solidFill>
                  <a:srgbClr val="CC0066"/>
                </a:solidFill>
              </a:rPr>
              <a:t>3</a:t>
            </a:r>
            <a:r>
              <a:rPr kumimoji="1" lang="ja-JP" altLang="en-US" sz="2400" dirty="0" err="1" smtClean="0">
                <a:solidFill>
                  <a:srgbClr val="CC0066"/>
                </a:solidFill>
              </a:rPr>
              <a:t>つの</a:t>
            </a:r>
            <a:r>
              <a:rPr kumimoji="1" lang="ja-JP" altLang="en-US" sz="2400" dirty="0" smtClean="0">
                <a:solidFill>
                  <a:srgbClr val="CC0066"/>
                </a:solidFill>
              </a:rPr>
              <a:t>見比べ～　　</a:t>
            </a:r>
            <a:r>
              <a:rPr kumimoji="1" lang="en-US" altLang="ja-JP" sz="2000" dirty="0" smtClean="0"/>
              <a:t>p.</a:t>
            </a:r>
            <a:r>
              <a:rPr kumimoji="1" lang="ja-JP" altLang="en-US" sz="2000" dirty="0" smtClean="0"/>
              <a:t>４７</a:t>
            </a:r>
            <a:r>
              <a:rPr lang="en-US" altLang="ja-JP" sz="2400" dirty="0">
                <a:solidFill>
                  <a:srgbClr val="CC0066"/>
                </a:solidFill>
              </a:rPr>
              <a:t/>
            </a:r>
            <a:br>
              <a:rPr lang="en-US" altLang="ja-JP" sz="2400" dirty="0">
                <a:solidFill>
                  <a:srgbClr val="CC0066"/>
                </a:solidFill>
              </a:rPr>
            </a:br>
            <a:r>
              <a:rPr lang="ja-JP" altLang="en-US" sz="2000" dirty="0" smtClean="0">
                <a:solidFill>
                  <a:srgbClr val="CC0066"/>
                </a:solidFill>
              </a:rPr>
              <a:t>　　　　　　　　　</a:t>
            </a:r>
            <a:r>
              <a:rPr lang="ja-JP" altLang="en-US" sz="2000" dirty="0" smtClean="0"/>
              <a:t>　</a:t>
            </a:r>
            <a:r>
              <a:rPr lang="ja-JP" altLang="en-US" sz="1800" dirty="0" smtClean="0"/>
              <a:t>二</a:t>
            </a:r>
            <a:r>
              <a:rPr lang="ja-JP" altLang="en-US" sz="1800" dirty="0"/>
              <a:t>方向</a:t>
            </a:r>
            <a:r>
              <a:rPr lang="ja-JP" altLang="en-US" sz="1800" dirty="0" smtClean="0"/>
              <a:t>への</a:t>
            </a:r>
            <a:r>
              <a:rPr lang="ja-JP" altLang="en-US" sz="1800" dirty="0"/>
              <a:t>分化</a:t>
            </a:r>
            <a:r>
              <a:rPr lang="ja-JP" altLang="en-US" sz="1800" dirty="0" smtClean="0"/>
              <a:t>により見本合わせが可能になる</a:t>
            </a:r>
            <a:r>
              <a:rPr lang="en-US" altLang="ja-JP" sz="1800" dirty="0" smtClean="0"/>
              <a:t/>
            </a:r>
            <a:br>
              <a:rPr lang="en-US" altLang="ja-JP" sz="1800" dirty="0" smtClean="0"/>
            </a:br>
            <a:r>
              <a:rPr lang="ja-JP" altLang="en-US" sz="1800" dirty="0"/>
              <a:t>　</a:t>
            </a:r>
            <a:r>
              <a:rPr lang="ja-JP" altLang="en-US" sz="1800" dirty="0" smtClean="0"/>
              <a:t>　　　　　　　　　　学習の初期では単なる分類・比較だった「同じ・違う」が、ある</a:t>
            </a:r>
            <a:r>
              <a:rPr lang="ja-JP" altLang="en-US" sz="1800" dirty="0" smtClean="0">
                <a:solidFill>
                  <a:srgbClr val="FF0000"/>
                </a:solidFill>
              </a:rPr>
              <a:t>基準</a:t>
            </a:r>
            <a:r>
              <a:rPr lang="ja-JP" altLang="en-US" sz="1800" dirty="0" smtClean="0"/>
              <a:t>を定めた比較になる</a:t>
            </a:r>
            <a:r>
              <a:rPr lang="en-US" altLang="ja-JP" sz="1800" dirty="0" smtClean="0"/>
              <a:t/>
            </a:r>
            <a:br>
              <a:rPr lang="en-US" altLang="ja-JP" sz="1800" dirty="0" smtClean="0"/>
            </a:br>
            <a:r>
              <a:rPr lang="en-US" altLang="ja-JP" sz="1800" dirty="0" smtClean="0"/>
              <a:t/>
            </a:r>
            <a:br>
              <a:rPr lang="en-US" altLang="ja-JP" sz="1800" dirty="0" smtClean="0"/>
            </a:br>
            <a:r>
              <a:rPr lang="ja-JP" altLang="en-US" sz="2000" dirty="0"/>
              <a:t>　</a:t>
            </a:r>
            <a:r>
              <a:rPr lang="ja-JP" altLang="en-US" sz="2000" dirty="0" smtClean="0"/>
              <a:t>　　　●　　▲（選択項）　　　　　３つの見比べ・・・</a:t>
            </a:r>
            <a:r>
              <a:rPr lang="ja-JP" altLang="en-US" sz="1600" dirty="0" smtClean="0"/>
              <a:t>まず、見本を見て、次に選択項を見比べ、すぐに選択せず</a:t>
            </a:r>
            <a:r>
              <a:rPr lang="en-US" altLang="ja-JP" sz="1600" dirty="0" smtClean="0"/>
              <a:t/>
            </a:r>
            <a:br>
              <a:rPr lang="en-US" altLang="ja-JP" sz="1600" dirty="0" smtClean="0"/>
            </a:br>
            <a:r>
              <a:rPr lang="ja-JP" altLang="en-US" sz="1600" dirty="0" smtClean="0"/>
              <a:t>　　　　　　　　　　　　　　　　　　　　　　　　　　　　　　　</a:t>
            </a:r>
            <a:r>
              <a:rPr lang="en-US" altLang="ja-JP" sz="1600" dirty="0" smtClean="0"/>
              <a:t/>
            </a:r>
            <a:br>
              <a:rPr lang="en-US" altLang="ja-JP" sz="1600" dirty="0" smtClean="0"/>
            </a:br>
            <a:r>
              <a:rPr lang="ja-JP" altLang="en-US" sz="1600" dirty="0"/>
              <a:t>　</a:t>
            </a:r>
            <a:r>
              <a:rPr lang="ja-JP" altLang="en-US" sz="1600" dirty="0" smtClean="0"/>
              <a:t>　　　　　　　　　　　　　　　　　　　　　　　　　　　　　　　　　　　　　　もう一度見本を見直し、見本と同じ選択項を選ぶ</a:t>
            </a:r>
            <a:r>
              <a:rPr lang="en-US" altLang="ja-JP" sz="2000" dirty="0"/>
              <a:t/>
            </a:r>
            <a:br>
              <a:rPr lang="en-US" altLang="ja-JP" sz="2000" dirty="0"/>
            </a:br>
            <a:r>
              <a:rPr lang="ja-JP" altLang="en-US" sz="2000" dirty="0" smtClean="0"/>
              <a:t>　　　　　　●（見本項）</a:t>
            </a:r>
          </a:p>
        </p:txBody>
      </p:sp>
      <p:sp>
        <p:nvSpPr>
          <p:cNvPr id="3" name="コンテンツ プレースホルダー 2"/>
          <p:cNvSpPr>
            <a:spLocks noGrp="1"/>
          </p:cNvSpPr>
          <p:nvPr>
            <p:ph idx="1"/>
          </p:nvPr>
        </p:nvSpPr>
        <p:spPr>
          <a:xfrm>
            <a:off x="160256" y="3403076"/>
            <a:ext cx="11811783" cy="3261676"/>
          </a:xfrm>
        </p:spPr>
        <p:txBody>
          <a:bodyPr>
            <a:normAutofit fontScale="92500" lnSpcReduction="20000"/>
          </a:bodyPr>
          <a:lstStyle/>
          <a:p>
            <a:pPr marL="0" indent="0">
              <a:buNone/>
            </a:pPr>
            <a:r>
              <a:rPr kumimoji="1" lang="en-US" altLang="ja-JP" sz="2000" dirty="0" smtClean="0"/>
              <a:t>※</a:t>
            </a:r>
            <a:r>
              <a:rPr kumimoji="1" lang="ja-JP" altLang="en-US" sz="2000" dirty="0" smtClean="0"/>
              <a:t>直線的な見比べと三つの見比べの違い・・・</a:t>
            </a:r>
            <a:r>
              <a:rPr kumimoji="1" lang="ja-JP" altLang="en-US" sz="2000" dirty="0" smtClean="0">
                <a:solidFill>
                  <a:srgbClr val="FF0000"/>
                </a:solidFill>
              </a:rPr>
              <a:t>基準</a:t>
            </a:r>
            <a:r>
              <a:rPr kumimoji="1" lang="ja-JP" altLang="en-US" sz="2000" dirty="0" smtClean="0"/>
              <a:t>があるかないか</a:t>
            </a:r>
            <a:endParaRPr kumimoji="1"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smtClean="0"/>
              <a:t>　　　　　　　　　　　　　　　　　　　　二つの皿に盛った菓子の多い方を選ぶー直線的</a:t>
            </a:r>
            <a:endParaRPr lang="en-US" altLang="ja-JP" sz="2000" dirty="0" smtClean="0"/>
          </a:p>
          <a:p>
            <a:pPr marL="0" indent="0">
              <a:buNone/>
            </a:pPr>
            <a:r>
              <a:rPr kumimoji="1" lang="ja-JP" altLang="en-US" sz="2000" dirty="0"/>
              <a:t>　</a:t>
            </a:r>
            <a:r>
              <a:rPr kumimoji="1" lang="ja-JP" altLang="en-US" sz="2000" dirty="0" smtClean="0"/>
              <a:t>　　　</a:t>
            </a:r>
            <a:endParaRPr kumimoji="1"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r>
              <a:rPr kumimoji="1" lang="ja-JP" altLang="en-US" sz="2000" dirty="0"/>
              <a:t>　</a:t>
            </a:r>
            <a:r>
              <a:rPr kumimoji="1" lang="ja-JP" altLang="en-US" sz="2000" dirty="0" smtClean="0"/>
              <a:t>　　　　　　　　　　　　　　　　　　　　見本と同じものを選ぶー三つの見比べ</a:t>
            </a:r>
            <a:endParaRPr lang="en-US" altLang="ja-JP" sz="1100" dirty="0"/>
          </a:p>
          <a:p>
            <a:pPr marL="0" indent="0">
              <a:buNone/>
            </a:pPr>
            <a:r>
              <a:rPr lang="ja-JP" altLang="en-US" sz="1100" dirty="0"/>
              <a:t>　</a:t>
            </a:r>
            <a:endParaRPr lang="en-US" altLang="ja-JP" sz="1100" dirty="0" smtClean="0"/>
          </a:p>
          <a:p>
            <a:pPr marL="0" indent="0">
              <a:buNone/>
            </a:pPr>
            <a:endParaRPr kumimoji="1" lang="en-US" altLang="ja-JP" sz="2000" dirty="0" smtClean="0"/>
          </a:p>
          <a:p>
            <a:pPr marL="0" indent="0">
              <a:buNone/>
            </a:pPr>
            <a:r>
              <a:rPr kumimoji="1" lang="ja-JP" altLang="en-US" sz="2000" dirty="0"/>
              <a:t>　</a:t>
            </a:r>
            <a:endParaRPr kumimoji="1" lang="en-US" altLang="ja-JP" sz="2000" dirty="0" smtClean="0"/>
          </a:p>
          <a:p>
            <a:pPr marL="0" indent="0">
              <a:buNone/>
            </a:pPr>
            <a:r>
              <a:rPr lang="ja-JP" altLang="en-US" sz="1500" dirty="0" smtClean="0"/>
              <a:t>★見本</a:t>
            </a:r>
            <a:r>
              <a:rPr lang="ja-JP" altLang="en-US" sz="1500" dirty="0"/>
              <a:t>合わせについては、進一鷹</a:t>
            </a:r>
            <a:r>
              <a:rPr lang="en-US" altLang="ja-JP" sz="1500" dirty="0"/>
              <a:t>『</a:t>
            </a:r>
            <a:r>
              <a:rPr lang="ja-JP" altLang="en-US" sz="1500" dirty="0" err="1"/>
              <a:t>重複障がい</a:t>
            </a:r>
            <a:r>
              <a:rPr lang="ja-JP" altLang="en-US" sz="1500" dirty="0"/>
              <a:t>教育論文集</a:t>
            </a:r>
            <a:r>
              <a:rPr lang="en-US" altLang="ja-JP" sz="1500" dirty="0"/>
              <a:t>』p.</a:t>
            </a:r>
            <a:r>
              <a:rPr lang="ja-JP" altLang="en-US" sz="1500" dirty="0"/>
              <a:t>３５「見本とは何か」を</a:t>
            </a:r>
            <a:r>
              <a:rPr lang="ja-JP" altLang="en-US" sz="1500" dirty="0" smtClean="0"/>
              <a:t>参照</a:t>
            </a:r>
            <a:r>
              <a:rPr kumimoji="1" lang="ja-JP" altLang="en-US" sz="2000" dirty="0" smtClean="0"/>
              <a:t>　</a:t>
            </a:r>
            <a:endParaRPr kumimoji="1" lang="ja-JP" altLang="en-US" sz="2000" dirty="0"/>
          </a:p>
        </p:txBody>
      </p:sp>
      <p:cxnSp>
        <p:nvCxnSpPr>
          <p:cNvPr id="5" name="直線矢印コネクタ 4"/>
          <p:cNvCxnSpPr/>
          <p:nvPr/>
        </p:nvCxnSpPr>
        <p:spPr>
          <a:xfrm>
            <a:off x="1187777" y="1866507"/>
            <a:ext cx="216817" cy="27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H="1">
            <a:off x="1555423" y="1828800"/>
            <a:ext cx="179109" cy="30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上下矢印 3"/>
          <p:cNvSpPr/>
          <p:nvPr/>
        </p:nvSpPr>
        <p:spPr>
          <a:xfrm>
            <a:off x="5363852" y="4383464"/>
            <a:ext cx="235670" cy="5561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雲 5"/>
          <p:cNvSpPr/>
          <p:nvPr/>
        </p:nvSpPr>
        <p:spPr>
          <a:xfrm>
            <a:off x="8776355" y="3723588"/>
            <a:ext cx="659876" cy="50904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雲 7"/>
          <p:cNvSpPr/>
          <p:nvPr/>
        </p:nvSpPr>
        <p:spPr>
          <a:xfrm>
            <a:off x="10680569" y="3921551"/>
            <a:ext cx="292231" cy="2262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9596487" y="4044099"/>
            <a:ext cx="942680" cy="9427"/>
          </a:xfrm>
          <a:prstGeom prst="line">
            <a:avLst/>
          </a:prstGeom>
        </p:spPr>
        <p:style>
          <a:lnRef idx="1">
            <a:schemeClr val="accent1"/>
          </a:lnRef>
          <a:fillRef idx="0">
            <a:schemeClr val="accent1"/>
          </a:fillRef>
          <a:effectRef idx="0">
            <a:schemeClr val="accent1"/>
          </a:effectRef>
          <a:fontRef idx="minor">
            <a:schemeClr val="tx1"/>
          </a:fontRef>
        </p:style>
      </p:cxnSp>
      <p:sp>
        <p:nvSpPr>
          <p:cNvPr id="11" name="雲 10"/>
          <p:cNvSpPr/>
          <p:nvPr/>
        </p:nvSpPr>
        <p:spPr>
          <a:xfrm>
            <a:off x="9049732" y="5071621"/>
            <a:ext cx="320511" cy="245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雲 11"/>
          <p:cNvSpPr/>
          <p:nvPr/>
        </p:nvSpPr>
        <p:spPr>
          <a:xfrm>
            <a:off x="10416619" y="4939645"/>
            <a:ext cx="556181" cy="4524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雲 13"/>
          <p:cNvSpPr/>
          <p:nvPr/>
        </p:nvSpPr>
        <p:spPr>
          <a:xfrm>
            <a:off x="9824301" y="5714215"/>
            <a:ext cx="320511" cy="245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p:nvPr/>
        </p:nvCxnSpPr>
        <p:spPr>
          <a:xfrm>
            <a:off x="9370243" y="5392132"/>
            <a:ext cx="367646" cy="226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10265790" y="5392132"/>
            <a:ext cx="150829" cy="245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13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3951" y="141403"/>
            <a:ext cx="11726944" cy="1480007"/>
          </a:xfrm>
        </p:spPr>
        <p:txBody>
          <a:bodyPr>
            <a:normAutofit fontScale="90000"/>
          </a:bodyPr>
          <a:lstStyle/>
          <a:p>
            <a:r>
              <a:rPr kumimoji="1" lang="en-US" altLang="ja-JP" sz="2400" dirty="0" smtClean="0">
                <a:solidFill>
                  <a:srgbClr val="CC0066"/>
                </a:solidFill>
              </a:rPr>
              <a:t>【</a:t>
            </a:r>
            <a:r>
              <a:rPr kumimoji="1" lang="ja-JP" altLang="en-US" sz="2400" dirty="0" smtClean="0">
                <a:solidFill>
                  <a:srgbClr val="CC0066"/>
                </a:solidFill>
              </a:rPr>
              <a:t>複数の基準を使いこなす</a:t>
            </a:r>
            <a:r>
              <a:rPr kumimoji="1" lang="en-US" altLang="ja-JP" sz="2400" dirty="0" smtClean="0">
                <a:solidFill>
                  <a:srgbClr val="CC0066"/>
                </a:solidFill>
              </a:rPr>
              <a:t>】</a:t>
            </a:r>
            <a:r>
              <a:rPr lang="en-US" altLang="ja-JP" sz="2400" dirty="0">
                <a:solidFill>
                  <a:srgbClr val="CC0066"/>
                </a:solidFill>
              </a:rPr>
              <a:t/>
            </a:r>
            <a:br>
              <a:rPr lang="en-US" altLang="ja-JP" sz="2400" dirty="0">
                <a:solidFill>
                  <a:srgbClr val="CC0066"/>
                </a:solidFill>
              </a:rPr>
            </a:br>
            <a:r>
              <a:rPr lang="ja-JP" altLang="en-US" sz="2400" dirty="0" smtClean="0">
                <a:solidFill>
                  <a:srgbClr val="CC0066"/>
                </a:solidFill>
              </a:rPr>
              <a:t>　　　　</a:t>
            </a:r>
            <a:r>
              <a:rPr kumimoji="1" lang="ja-JP" altLang="en-US" sz="2000" dirty="0" smtClean="0"/>
              <a:t>見本合わせ・３つの見比べにより形成された</a:t>
            </a:r>
            <a:r>
              <a:rPr kumimoji="1" lang="ja-JP" altLang="en-US" sz="2400" dirty="0" smtClean="0">
                <a:solidFill>
                  <a:srgbClr val="FF0000"/>
                </a:solidFill>
              </a:rPr>
              <a:t>基準</a:t>
            </a:r>
            <a:r>
              <a:rPr kumimoji="1" lang="ja-JP" altLang="en-US" sz="2000" dirty="0" smtClean="0"/>
              <a:t>を、複数、柔軟に使い分けていく</a:t>
            </a:r>
            <a:r>
              <a:rPr kumimoji="1" lang="en-US" altLang="ja-JP" sz="2000" dirty="0" smtClean="0"/>
              <a:t/>
            </a:r>
            <a:br>
              <a:rPr kumimoji="1" lang="en-US" altLang="ja-JP" sz="2000" dirty="0" smtClean="0"/>
            </a:br>
            <a:r>
              <a:rPr kumimoji="1" lang="ja-JP" altLang="en-US" sz="2000" dirty="0" smtClean="0"/>
              <a:t>　　　　　</a:t>
            </a:r>
            <a:r>
              <a:rPr lang="ja-JP" altLang="en-US" sz="2000" dirty="0" smtClean="0"/>
              <a:t>一つの</a:t>
            </a:r>
            <a:r>
              <a:rPr lang="ja-JP" altLang="en-US" sz="2000" dirty="0"/>
              <a:t>基準</a:t>
            </a:r>
            <a:r>
              <a:rPr lang="ja-JP" altLang="en-US" sz="2000" dirty="0" smtClean="0"/>
              <a:t>に</a:t>
            </a:r>
            <a:r>
              <a:rPr lang="ja-JP" altLang="en-US" sz="2000" dirty="0"/>
              <a:t>固定</a:t>
            </a:r>
            <a:r>
              <a:rPr lang="ja-JP" altLang="en-US" sz="2000" dirty="0" smtClean="0"/>
              <a:t>しない、複数の基準を持って、状況に応じて使い分けられ、行動の順序を変えたり分類の仕方　</a:t>
            </a:r>
            <a:r>
              <a:rPr lang="en-US" altLang="ja-JP" sz="2000" dirty="0" smtClean="0"/>
              <a:t/>
            </a:r>
            <a:br>
              <a:rPr lang="en-US" altLang="ja-JP" sz="2000" dirty="0" smtClean="0"/>
            </a:br>
            <a:r>
              <a:rPr lang="ja-JP" altLang="en-US" sz="2000" dirty="0"/>
              <a:t>　</a:t>
            </a:r>
            <a:r>
              <a:rPr lang="ja-JP" altLang="en-US" sz="2000" dirty="0" smtClean="0"/>
              <a:t>　　　　を変えたりできるようにする。</a:t>
            </a:r>
            <a:r>
              <a:rPr kumimoji="1" lang="en-US" altLang="ja-JP" sz="2000" dirty="0" smtClean="0"/>
              <a:t/>
            </a:r>
            <a:br>
              <a:rPr kumimoji="1" lang="en-US" altLang="ja-JP" sz="2000" dirty="0" smtClean="0"/>
            </a:br>
            <a:endParaRPr kumimoji="1" lang="ja-JP" altLang="en-US" sz="2000" dirty="0"/>
          </a:p>
        </p:txBody>
      </p:sp>
      <p:sp>
        <p:nvSpPr>
          <p:cNvPr id="3" name="コンテンツ プレースホルダー 2"/>
          <p:cNvSpPr>
            <a:spLocks noGrp="1"/>
          </p:cNvSpPr>
          <p:nvPr>
            <p:ph idx="1"/>
          </p:nvPr>
        </p:nvSpPr>
        <p:spPr>
          <a:xfrm>
            <a:off x="263951" y="1508288"/>
            <a:ext cx="11726944" cy="5203597"/>
          </a:xfrm>
        </p:spPr>
        <p:txBody>
          <a:bodyPr>
            <a:normAutofit fontScale="92500" lnSpcReduction="20000"/>
          </a:bodyPr>
          <a:lstStyle/>
          <a:p>
            <a:r>
              <a:rPr kumimoji="1" lang="ja-JP" altLang="en-US" sz="2000" dirty="0" smtClean="0"/>
              <a:t>分類（同じ・違う・似ている）・・・●▲　</a:t>
            </a:r>
            <a:endParaRPr kumimoji="1" lang="en-US" altLang="ja-JP" sz="2000" dirty="0" smtClean="0"/>
          </a:p>
          <a:p>
            <a:endParaRPr kumimoji="1" lang="en-US" altLang="ja-JP" sz="2000" dirty="0" smtClean="0"/>
          </a:p>
          <a:p>
            <a:r>
              <a:rPr kumimoji="1" lang="ja-JP" altLang="en-US" sz="2000" dirty="0" smtClean="0"/>
              <a:t>長さの比較、どれを基準に物を見るか　　　　　　　　　　　　　Ａを基準にすればＢは長い</a:t>
            </a:r>
            <a:endParaRPr kumimoji="1" lang="en-US" altLang="ja-JP" sz="2000" dirty="0" smtClean="0"/>
          </a:p>
          <a:p>
            <a:pPr marL="0" indent="0">
              <a:buNone/>
            </a:pPr>
            <a:r>
              <a:rPr lang="ja-JP" altLang="en-US" sz="2000" dirty="0" smtClean="0"/>
              <a:t>　</a:t>
            </a:r>
            <a:r>
              <a:rPr lang="ja-JP" altLang="en-US" sz="2000" dirty="0"/>
              <a:t>　</a:t>
            </a:r>
            <a:r>
              <a:rPr lang="ja-JP" altLang="en-US" sz="2000" dirty="0" smtClean="0"/>
              <a:t>　　　　　　　　　　　　　　　　　　　　　　　　　　　　　　　　　　　　Ｃを基準にすればＢは短い</a:t>
            </a:r>
            <a:endParaRPr lang="en-US" altLang="ja-JP" sz="2000" dirty="0" smtClean="0"/>
          </a:p>
          <a:p>
            <a:pPr marL="0" indent="0">
              <a:buNone/>
            </a:pPr>
            <a:r>
              <a:rPr kumimoji="1" lang="ja-JP" altLang="en-US" sz="2000" dirty="0" smtClean="0"/>
              <a:t>　　　　</a:t>
            </a:r>
            <a:endParaRPr kumimoji="1" lang="en-US" altLang="ja-JP" sz="2000" dirty="0" smtClean="0"/>
          </a:p>
          <a:p>
            <a:pPr marL="0" indent="0">
              <a:buNone/>
            </a:pPr>
            <a:r>
              <a:rPr lang="ja-JP" altLang="en-US" sz="2000" dirty="0"/>
              <a:t>　</a:t>
            </a:r>
            <a:r>
              <a:rPr lang="ja-JP" altLang="en-US" sz="2000" dirty="0" smtClean="0"/>
              <a:t>　　　　　　　　　　　　　　　　　　　　　　　　　　　　　　　</a:t>
            </a:r>
            <a:r>
              <a:rPr kumimoji="1" lang="ja-JP" altLang="en-US" sz="2000" dirty="0" smtClean="0"/>
              <a:t>Ａ　Ｂ　Ｃ</a:t>
            </a:r>
            <a:endParaRPr kumimoji="1" lang="en-US" altLang="ja-JP" sz="2000" dirty="0" smtClean="0"/>
          </a:p>
          <a:p>
            <a:r>
              <a:rPr kumimoji="1" lang="ja-JP" altLang="en-US" sz="2000" dirty="0" smtClean="0"/>
              <a:t>直線から角を書く</a:t>
            </a:r>
            <a:endParaRPr kumimoji="1" lang="en-US" altLang="ja-JP" sz="2000" dirty="0" smtClean="0"/>
          </a:p>
          <a:p>
            <a:endParaRPr lang="en-US" altLang="ja-JP" sz="2000" dirty="0" smtClean="0"/>
          </a:p>
          <a:p>
            <a:endParaRPr lang="en-US" altLang="ja-JP" sz="2000" dirty="0" smtClean="0"/>
          </a:p>
          <a:p>
            <a:r>
              <a:rPr lang="ja-JP" altLang="en-US" sz="2000" dirty="0" smtClean="0"/>
              <a:t>色</a:t>
            </a:r>
            <a:r>
              <a:rPr lang="ja-JP" altLang="en-US" sz="2000" dirty="0"/>
              <a:t>と</a:t>
            </a:r>
            <a:r>
              <a:rPr lang="ja-JP" altLang="en-US" sz="2000" dirty="0" smtClean="0"/>
              <a:t>形の二重分類　　　●▲■</a:t>
            </a:r>
            <a:endParaRPr lang="en-US" altLang="ja-JP" sz="2000" dirty="0" smtClean="0"/>
          </a:p>
          <a:p>
            <a:pPr marL="0" indent="0">
              <a:buNone/>
            </a:pPr>
            <a:r>
              <a:rPr lang="ja-JP" altLang="en-US" sz="2000" dirty="0"/>
              <a:t>　</a:t>
            </a:r>
            <a:r>
              <a:rPr lang="ja-JP" altLang="en-US" sz="2000" dirty="0" smtClean="0"/>
              <a:t>　　　　　　　　　　　　　　　〇△□　　　白のマル、黒の三角・・・</a:t>
            </a:r>
            <a:endParaRPr lang="en-US" altLang="ja-JP" sz="2000" dirty="0"/>
          </a:p>
          <a:p>
            <a:endParaRPr kumimoji="1" lang="en-US" altLang="ja-JP" sz="2000" dirty="0" smtClean="0"/>
          </a:p>
          <a:p>
            <a:pPr marL="0" indent="0">
              <a:buNone/>
            </a:pPr>
            <a:r>
              <a:rPr lang="ja-JP" altLang="en-US" sz="2000" dirty="0" smtClean="0"/>
              <a:t>☆　いくつかの運動を組み合わせて新しい一つの運動を自発することは難しい。</a:t>
            </a:r>
            <a:endParaRPr lang="en-US" altLang="ja-JP" sz="2000" dirty="0" smtClean="0"/>
          </a:p>
          <a:p>
            <a:pPr marL="0" indent="0">
              <a:buNone/>
            </a:pPr>
            <a:r>
              <a:rPr lang="ja-JP" altLang="en-US" sz="2000" dirty="0"/>
              <a:t>　</a:t>
            </a:r>
            <a:r>
              <a:rPr lang="ja-JP" altLang="en-US" sz="2000" dirty="0" smtClean="0"/>
              <a:t>　　　学習の壁にぶつかったら、多様な基準を整理し、簡明にし、子供が納得できるようにわかりやすく提　　　</a:t>
            </a:r>
            <a:endParaRPr lang="en-US" altLang="ja-JP" sz="2000" dirty="0" smtClean="0"/>
          </a:p>
          <a:p>
            <a:pPr marL="0" indent="0">
              <a:buNone/>
            </a:pPr>
            <a:r>
              <a:rPr lang="ja-JP" altLang="en-US" sz="2000" dirty="0"/>
              <a:t>　</a:t>
            </a:r>
            <a:r>
              <a:rPr lang="ja-JP" altLang="en-US" sz="2000" dirty="0" smtClean="0"/>
              <a:t>　　　示しなおしていくことが大切である。</a:t>
            </a:r>
            <a:endParaRPr kumimoji="1" lang="ja-JP" altLang="en-US" sz="2000" dirty="0"/>
          </a:p>
        </p:txBody>
      </p:sp>
      <p:sp>
        <p:nvSpPr>
          <p:cNvPr id="5" name="円/楕円 4"/>
          <p:cNvSpPr/>
          <p:nvPr/>
        </p:nvSpPr>
        <p:spPr>
          <a:xfrm>
            <a:off x="4529579" y="1508288"/>
            <a:ext cx="414779" cy="1696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p:cNvSpPr/>
          <p:nvPr/>
        </p:nvSpPr>
        <p:spPr>
          <a:xfrm>
            <a:off x="5033912" y="1289114"/>
            <a:ext cx="150829" cy="3864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127423" y="2116316"/>
            <a:ext cx="122548" cy="956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835192" y="2469823"/>
            <a:ext cx="150829" cy="603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514680" y="2771480"/>
            <a:ext cx="141402" cy="301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カギ線コネクタ 12"/>
          <p:cNvCxnSpPr/>
          <p:nvPr/>
        </p:nvCxnSpPr>
        <p:spPr>
          <a:xfrm flipV="1">
            <a:off x="3299381" y="3681167"/>
            <a:ext cx="1008668" cy="546755"/>
          </a:xfrm>
          <a:prstGeom prst="bentConnector3">
            <a:avLst/>
          </a:prstGeom>
        </p:spPr>
        <p:style>
          <a:lnRef idx="3">
            <a:schemeClr val="dk1"/>
          </a:lnRef>
          <a:fillRef idx="0">
            <a:schemeClr val="dk1"/>
          </a:fillRef>
          <a:effectRef idx="2">
            <a:schemeClr val="dk1"/>
          </a:effectRef>
          <a:fontRef idx="minor">
            <a:schemeClr val="tx1"/>
          </a:fontRef>
        </p:style>
      </p:cxnSp>
      <p:cxnSp>
        <p:nvCxnSpPr>
          <p:cNvPr id="16" name="曲線コネクタ 15"/>
          <p:cNvCxnSpPr/>
          <p:nvPr/>
        </p:nvCxnSpPr>
        <p:spPr>
          <a:xfrm flipV="1">
            <a:off x="4736969" y="3728301"/>
            <a:ext cx="744717" cy="452486"/>
          </a:xfrm>
          <a:prstGeom prst="curvedConnector3">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244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7351" y="1429306"/>
            <a:ext cx="11540971" cy="5211192"/>
          </a:xfrm>
        </p:spPr>
        <p:txBody>
          <a:bodyPr>
            <a:normAutofit/>
          </a:bodyPr>
          <a:lstStyle/>
          <a:p>
            <a:pPr marL="0" indent="0">
              <a:buNone/>
            </a:pPr>
            <a:r>
              <a:rPr lang="ja-JP" altLang="en-US" sz="1800" dirty="0" smtClean="0"/>
              <a:t>東京帝国大学文学部心理学科での卒論：盲人の障害物感覚～</a:t>
            </a:r>
            <a:endParaRPr lang="en-US" altLang="ja-JP" sz="1800" dirty="0" smtClean="0"/>
          </a:p>
          <a:p>
            <a:pPr marL="0" indent="0">
              <a:buNone/>
            </a:pPr>
            <a:r>
              <a:rPr kumimoji="1" lang="ja-JP" altLang="en-US" sz="1800" dirty="0"/>
              <a:t>　</a:t>
            </a:r>
            <a:r>
              <a:rPr kumimoji="1" lang="ja-JP" altLang="en-US" sz="1800" dirty="0" smtClean="0"/>
              <a:t>　　梅津八三先生とともに→山梨県立盲学校での盲ろう児の教育（</a:t>
            </a:r>
            <a:r>
              <a:rPr kumimoji="1" lang="en-US" altLang="ja-JP" sz="1800" dirty="0" smtClean="0"/>
              <a:t>1952</a:t>
            </a:r>
            <a:r>
              <a:rPr kumimoji="1" lang="ja-JP" altLang="en-US" sz="1800" dirty="0" smtClean="0"/>
              <a:t>年～）</a:t>
            </a:r>
            <a:endParaRPr kumimoji="1" lang="en-US" altLang="ja-JP" sz="1800" dirty="0" smtClean="0"/>
          </a:p>
          <a:p>
            <a:pPr marL="0" indent="0">
              <a:buNone/>
            </a:pPr>
            <a:endParaRPr kumimoji="1" lang="en-US" altLang="ja-JP" sz="1600" dirty="0" smtClean="0"/>
          </a:p>
          <a:p>
            <a:pPr marL="0" indent="0">
              <a:buNone/>
            </a:pPr>
            <a:r>
              <a:rPr lang="ja-JP" altLang="en-US" sz="1600" dirty="0" smtClean="0"/>
              <a:t>成子さん、忠男さんとの出会い・・・盲学校、合宿での学習・・・</a:t>
            </a:r>
            <a:endParaRPr lang="en-US" altLang="ja-JP" sz="1600" dirty="0" smtClean="0"/>
          </a:p>
          <a:p>
            <a:pPr marL="0" indent="0">
              <a:buNone/>
            </a:pPr>
            <a:r>
              <a:rPr kumimoji="1" lang="ja-JP" altLang="en-US" sz="1600" dirty="0"/>
              <a:t>　</a:t>
            </a:r>
            <a:r>
              <a:rPr kumimoji="1" lang="ja-JP" altLang="en-US" sz="1600" dirty="0" smtClean="0"/>
              <a:t>　　　</a:t>
            </a:r>
            <a:r>
              <a:rPr kumimoji="1" lang="ja-JP" altLang="en-US" sz="1600" dirty="0" smtClean="0"/>
              <a:t>行動は荒い・</a:t>
            </a:r>
            <a:r>
              <a:rPr kumimoji="1" lang="ja-JP" altLang="en-US" sz="1600" dirty="0" smtClean="0"/>
              <a:t>・が、ものの触り方がすばらしく上手で彼女なりの工夫が見られる。忠男</a:t>
            </a:r>
            <a:r>
              <a:rPr kumimoji="1" lang="ja-JP" altLang="en-US" sz="1600" dirty="0" smtClean="0"/>
              <a:t>さんは</a:t>
            </a:r>
            <a:r>
              <a:rPr kumimoji="1" lang="ja-JP" altLang="en-US" sz="1600" dirty="0" smtClean="0"/>
              <a:t>自発的な動きが少ない・・</a:t>
            </a:r>
            <a:endParaRPr kumimoji="1" lang="en-US" altLang="ja-JP" sz="1600" dirty="0" smtClean="0"/>
          </a:p>
          <a:p>
            <a:pPr marL="0" indent="0">
              <a:buNone/>
            </a:pPr>
            <a:r>
              <a:rPr lang="ja-JP" altLang="en-US" sz="1600" dirty="0"/>
              <a:t>　</a:t>
            </a:r>
            <a:r>
              <a:rPr lang="ja-JP" altLang="en-US" sz="1600" dirty="0" smtClean="0"/>
              <a:t>　　→数年のうちに二人の日常生活は見違えるように整い、点字、指文字も習得しコミュニケーションがとれ、日記を書くようになる。</a:t>
            </a:r>
            <a:endParaRPr lang="en-US" altLang="ja-JP" sz="1600" dirty="0" smtClean="0"/>
          </a:p>
          <a:p>
            <a:pPr marL="0" indent="0">
              <a:buNone/>
            </a:pPr>
            <a:r>
              <a:rPr kumimoji="1" lang="ja-JP" altLang="en-US" sz="1600" dirty="0"/>
              <a:t>　</a:t>
            </a:r>
            <a:r>
              <a:rPr kumimoji="1" lang="ja-JP" altLang="en-US" sz="1600" dirty="0" smtClean="0"/>
              <a:t>　　→「発声」を試みる</a:t>
            </a:r>
            <a:r>
              <a:rPr kumimoji="1" lang="en-US" altLang="ja-JP" sz="1600" dirty="0" smtClean="0"/>
              <a:t>…</a:t>
            </a:r>
            <a:r>
              <a:rPr kumimoji="1" lang="ja-JP" altLang="en-US" sz="1600" dirty="0" smtClean="0"/>
              <a:t>記録映画</a:t>
            </a:r>
            <a:r>
              <a:rPr lang="ja-JP" altLang="en-US" sz="2000" dirty="0"/>
              <a:t>　</a:t>
            </a:r>
            <a:endParaRPr lang="en-US" altLang="ja-JP" sz="2000" dirty="0" smtClean="0"/>
          </a:p>
          <a:p>
            <a:pPr marL="0" indent="0">
              <a:buNone/>
            </a:pPr>
            <a:r>
              <a:rPr lang="ja-JP" altLang="en-US" sz="2000" dirty="0" smtClean="0"/>
              <a:t>　　　　　</a:t>
            </a:r>
            <a:endParaRPr lang="en-US" altLang="ja-JP" sz="2000" dirty="0" smtClean="0"/>
          </a:p>
          <a:p>
            <a:pPr marL="0" indent="0">
              <a:buNone/>
            </a:pPr>
            <a:r>
              <a:rPr kumimoji="1" lang="ja-JP" altLang="en-US" sz="2000" dirty="0" smtClean="0"/>
              <a:t>「</a:t>
            </a:r>
            <a:r>
              <a:rPr lang="ja-JP" altLang="en-US" sz="1600" dirty="0" smtClean="0"/>
              <a:t>初めから</a:t>
            </a:r>
            <a:r>
              <a:rPr lang="ja-JP" altLang="en-US" sz="1600" dirty="0"/>
              <a:t>目</a:t>
            </a:r>
            <a:r>
              <a:rPr lang="ja-JP" altLang="en-US" sz="1600" dirty="0" smtClean="0"/>
              <a:t>も見えず、耳も聴こえない子供とは一体どんな子供なのか、その子を教育することが可能であろうか、などと考えることも</a:t>
            </a:r>
            <a:endParaRPr lang="en-US" altLang="ja-JP" sz="1600" dirty="0" smtClean="0"/>
          </a:p>
          <a:p>
            <a:pPr marL="0" indent="0">
              <a:buNone/>
            </a:pPr>
            <a:r>
              <a:rPr lang="ja-JP" altLang="en-US" sz="1600" dirty="0" smtClean="0"/>
              <a:t>やむをえないことであろう。つまり、盲</a:t>
            </a:r>
            <a:r>
              <a:rPr lang="ja-JP" altLang="en-US" sz="1600" dirty="0" err="1" smtClean="0"/>
              <a:t>ろう</a:t>
            </a:r>
            <a:r>
              <a:rPr lang="ja-JP" altLang="en-US" sz="1600" dirty="0" smtClean="0"/>
              <a:t>教育は別世界のできごとであり、盲ろう児は自分たちとは違った人間だ、とつい思ってしまう。</a:t>
            </a:r>
            <a:endParaRPr lang="en-US" altLang="ja-JP" sz="1600" dirty="0" smtClean="0"/>
          </a:p>
          <a:p>
            <a:pPr marL="0" indent="0">
              <a:buNone/>
            </a:pPr>
            <a:r>
              <a:rPr kumimoji="1" lang="ja-JP" altLang="en-US" sz="1600" dirty="0"/>
              <a:t>　</a:t>
            </a:r>
            <a:r>
              <a:rPr kumimoji="1" lang="ja-JP" altLang="en-US" sz="1600" dirty="0" smtClean="0"/>
              <a:t>盲</a:t>
            </a:r>
            <a:r>
              <a:rPr kumimoji="1" lang="ja-JP" altLang="en-US" sz="1600" dirty="0" err="1" smtClean="0"/>
              <a:t>ろう</a:t>
            </a:r>
            <a:r>
              <a:rPr kumimoji="1" lang="ja-JP" altLang="en-US" sz="1600" dirty="0" smtClean="0"/>
              <a:t>児も、私達も同じ人間である。私達が赤ん坊から大人になるように、盲ろう児も同じ筋道をたどって成長していく。従って、そこに</a:t>
            </a:r>
            <a:endParaRPr kumimoji="1" lang="en-US" altLang="ja-JP" sz="1600" dirty="0" smtClean="0"/>
          </a:p>
          <a:p>
            <a:pPr marL="0" indent="0">
              <a:buNone/>
            </a:pPr>
            <a:r>
              <a:rPr kumimoji="1" lang="ja-JP" altLang="en-US" sz="1600" dirty="0" smtClean="0"/>
              <a:t>何らの特別な過程も奇跡の教育もない。盲ろう児は、感覚の重度の障害が重複しており、そのために、視聴覚によらない触覚を中心と</a:t>
            </a:r>
            <a:endParaRPr kumimoji="1" lang="en-US" altLang="ja-JP" sz="1600" dirty="0" smtClean="0"/>
          </a:p>
          <a:p>
            <a:pPr marL="0" indent="0">
              <a:buNone/>
            </a:pPr>
            <a:r>
              <a:rPr kumimoji="1" lang="ja-JP" altLang="en-US" sz="1600" dirty="0" smtClean="0"/>
              <a:t>した人間行動を組み立てることを必要としている。ありきたりの常識的な教育方法では歯が立たないが、だからといって決して特別な教</a:t>
            </a:r>
            <a:endParaRPr kumimoji="1" lang="en-US" altLang="ja-JP" sz="1600" dirty="0" smtClean="0"/>
          </a:p>
          <a:p>
            <a:pPr marL="0" indent="0">
              <a:buNone/>
            </a:pPr>
            <a:r>
              <a:rPr kumimoji="1" lang="ja-JP" altLang="en-US" sz="1600" dirty="0" smtClean="0"/>
              <a:t>育でも例外の教育でもない。ヒトを育てる筋道に沿った本質的な教育である。」</a:t>
            </a:r>
            <a:endParaRPr kumimoji="1" lang="ja-JP" altLang="en-US" sz="2000" dirty="0"/>
          </a:p>
        </p:txBody>
      </p:sp>
      <p:sp>
        <p:nvSpPr>
          <p:cNvPr id="4" name="角丸四角形 3"/>
          <p:cNvSpPr/>
          <p:nvPr/>
        </p:nvSpPr>
        <p:spPr>
          <a:xfrm>
            <a:off x="337351" y="133165"/>
            <a:ext cx="5646198" cy="1207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１　教育の新しい立場</a:t>
            </a:r>
            <a:endParaRPr lang="en-US" altLang="ja-JP" dirty="0">
              <a:solidFill>
                <a:schemeClr val="tx1"/>
              </a:solidFill>
            </a:endParaRPr>
          </a:p>
          <a:p>
            <a:r>
              <a:rPr lang="ja-JP" altLang="en-US" dirty="0">
                <a:solidFill>
                  <a:schemeClr val="tx1"/>
                </a:solidFill>
              </a:rPr>
              <a:t>　　</a:t>
            </a:r>
            <a:r>
              <a:rPr lang="en-US" altLang="ja-JP" dirty="0">
                <a:solidFill>
                  <a:schemeClr val="tx1"/>
                </a:solidFill>
              </a:rPr>
              <a:t>1.1</a:t>
            </a:r>
            <a:r>
              <a:rPr lang="ja-JP" altLang="en-US" dirty="0">
                <a:solidFill>
                  <a:schemeClr val="tx1"/>
                </a:solidFill>
              </a:rPr>
              <a:t>　子供達との出会い　・・・・・・・・・・・・・・・・ </a:t>
            </a:r>
            <a:r>
              <a:rPr lang="en-US" altLang="ja-JP" dirty="0">
                <a:solidFill>
                  <a:schemeClr val="tx1"/>
                </a:solidFill>
              </a:rPr>
              <a:t>1</a:t>
            </a:r>
            <a:r>
              <a:rPr lang="ja-JP" altLang="en-US" dirty="0">
                <a:solidFill>
                  <a:schemeClr val="tx1"/>
                </a:solidFill>
              </a:rPr>
              <a:t>　　　　　　　　　　　　　　　　　　　　　　　</a:t>
            </a:r>
            <a:endParaRPr lang="en-US" altLang="ja-JP" dirty="0">
              <a:solidFill>
                <a:schemeClr val="tx1"/>
              </a:solidFill>
            </a:endParaRPr>
          </a:p>
          <a:p>
            <a:r>
              <a:rPr lang="ja-JP" altLang="en-US" dirty="0">
                <a:solidFill>
                  <a:schemeClr val="tx1"/>
                </a:solidFill>
              </a:rPr>
              <a:t>　　</a:t>
            </a:r>
            <a:r>
              <a:rPr lang="en-US" altLang="ja-JP" dirty="0">
                <a:solidFill>
                  <a:schemeClr val="tx1"/>
                </a:solidFill>
              </a:rPr>
              <a:t>1.2</a:t>
            </a:r>
            <a:r>
              <a:rPr lang="ja-JP" altLang="en-US" dirty="0">
                <a:solidFill>
                  <a:schemeClr val="tx1"/>
                </a:solidFill>
              </a:rPr>
              <a:t>　「くふうする教育」「考える教育」　・・・・・  ３</a:t>
            </a:r>
            <a:endParaRPr lang="en-US" altLang="ja-JP" dirty="0">
              <a:solidFill>
                <a:schemeClr val="tx1"/>
              </a:solidFill>
            </a:endParaRPr>
          </a:p>
          <a:p>
            <a:r>
              <a:rPr lang="ja-JP" altLang="en-US" dirty="0">
                <a:solidFill>
                  <a:schemeClr val="tx1"/>
                </a:solidFill>
              </a:rPr>
              <a:t>　　</a:t>
            </a:r>
            <a:r>
              <a:rPr lang="en-US" altLang="ja-JP" dirty="0">
                <a:solidFill>
                  <a:schemeClr val="tx1"/>
                </a:solidFill>
              </a:rPr>
              <a:t>1.3</a:t>
            </a:r>
            <a:r>
              <a:rPr lang="ja-JP" altLang="en-US" dirty="0">
                <a:solidFill>
                  <a:schemeClr val="tx1"/>
                </a:solidFill>
              </a:rPr>
              <a:t>　より基礎的、より本質的に　・・・・・・・・・  ８</a:t>
            </a:r>
            <a:endParaRPr lang="en-US" altLang="ja-JP" dirty="0">
              <a:solidFill>
                <a:schemeClr val="tx1"/>
              </a:solidFill>
            </a:endParaRPr>
          </a:p>
        </p:txBody>
      </p:sp>
    </p:spTree>
    <p:extLst>
      <p:ext uri="{BB962C8B-B14F-4D97-AF65-F5344CB8AC3E}">
        <p14:creationId xmlns:p14="http://schemas.microsoft.com/office/powerpoint/2010/main" val="2826204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6348" y="119270"/>
            <a:ext cx="4475273" cy="634874"/>
          </a:xfrm>
        </p:spPr>
        <p:txBody>
          <a:bodyPr>
            <a:noAutofit/>
          </a:bodyPr>
          <a:lstStyle/>
          <a:p>
            <a:r>
              <a:rPr kumimoji="1" lang="ja-JP" altLang="en-US" sz="2400" dirty="0" smtClean="0">
                <a:solidFill>
                  <a:srgbClr val="FF3399"/>
                </a:solidFill>
              </a:rPr>
              <a:t>ことば</a:t>
            </a:r>
            <a:r>
              <a:rPr kumimoji="1" lang="ja-JP" altLang="en-US" sz="2400" dirty="0" smtClean="0"/>
              <a:t>　　</a:t>
            </a:r>
            <a:r>
              <a:rPr kumimoji="1" lang="en-US" altLang="ja-JP" sz="1200" dirty="0" smtClean="0"/>
              <a:t>p.</a:t>
            </a:r>
            <a:r>
              <a:rPr kumimoji="1" lang="ja-JP" altLang="en-US" sz="1200" dirty="0" smtClean="0"/>
              <a:t>４８</a:t>
            </a:r>
            <a:endParaRPr kumimoji="1" lang="ja-JP" altLang="en-US" sz="2400" dirty="0"/>
          </a:p>
        </p:txBody>
      </p:sp>
      <p:sp>
        <p:nvSpPr>
          <p:cNvPr id="3" name="コンテンツ プレースホルダー 2"/>
          <p:cNvSpPr>
            <a:spLocks noGrp="1"/>
          </p:cNvSpPr>
          <p:nvPr>
            <p:ph idx="1"/>
          </p:nvPr>
        </p:nvSpPr>
        <p:spPr>
          <a:xfrm>
            <a:off x="838200" y="970961"/>
            <a:ext cx="10515600" cy="5206002"/>
          </a:xfrm>
        </p:spPr>
        <p:txBody>
          <a:bodyPr>
            <a:normAutofit fontScale="92500" lnSpcReduction="10000"/>
          </a:bodyPr>
          <a:lstStyle/>
          <a:p>
            <a:pPr marL="0" indent="0">
              <a:buNone/>
            </a:pPr>
            <a:r>
              <a:rPr kumimoji="1" lang="ja-JP" altLang="en-US" dirty="0" smtClean="0">
                <a:solidFill>
                  <a:srgbClr val="CC0066"/>
                </a:solidFill>
              </a:rPr>
              <a:t>言葉の成り立ちの基礎に、形の弁別、分解</a:t>
            </a:r>
            <a:r>
              <a:rPr kumimoji="1" lang="ja-JP" altLang="en-US" dirty="0" err="1" smtClean="0">
                <a:solidFill>
                  <a:srgbClr val="CC0066"/>
                </a:solidFill>
              </a:rPr>
              <a:t>ー</a:t>
            </a:r>
            <a:r>
              <a:rPr kumimoji="1" lang="ja-JP" altLang="en-US" dirty="0" smtClean="0">
                <a:solidFill>
                  <a:srgbClr val="CC0066"/>
                </a:solidFill>
              </a:rPr>
              <a:t>組み立て、構成が隠されて</a:t>
            </a:r>
            <a:r>
              <a:rPr kumimoji="1" lang="ja-JP" altLang="en-US" dirty="0" err="1" smtClean="0">
                <a:solidFill>
                  <a:srgbClr val="CC0066"/>
                </a:solidFill>
              </a:rPr>
              <a:t>い</a:t>
            </a:r>
            <a:endParaRPr kumimoji="1" lang="en-US" altLang="ja-JP" dirty="0" smtClean="0">
              <a:solidFill>
                <a:srgbClr val="CC0066"/>
              </a:solidFill>
            </a:endParaRPr>
          </a:p>
          <a:p>
            <a:pPr marL="0" indent="0">
              <a:buNone/>
            </a:pPr>
            <a:r>
              <a:rPr kumimoji="1" lang="ja-JP" altLang="en-US" dirty="0" smtClean="0">
                <a:solidFill>
                  <a:srgbClr val="CC0066"/>
                </a:solidFill>
              </a:rPr>
              <a:t>ることに気づかないことが多い。</a:t>
            </a:r>
            <a:endParaRPr kumimoji="1" lang="en-US" altLang="ja-JP" dirty="0" smtClean="0">
              <a:solidFill>
                <a:srgbClr val="CC0066"/>
              </a:solidFill>
            </a:endParaRPr>
          </a:p>
          <a:p>
            <a:pPr marL="0" indent="0">
              <a:buNone/>
            </a:pPr>
            <a:endParaRPr lang="en-US" altLang="ja-JP" sz="2000" dirty="0" smtClean="0"/>
          </a:p>
          <a:p>
            <a:pPr marL="0" indent="0">
              <a:buNone/>
            </a:pPr>
            <a:r>
              <a:rPr lang="ja-JP" altLang="en-US" sz="2000" dirty="0" smtClean="0"/>
              <a:t>言葉は、音声による交信であり早くから発信受信を通して人間関係を作り周囲の状況への対応を</a:t>
            </a:r>
            <a:endParaRPr lang="en-US" altLang="ja-JP" sz="2000" dirty="0" smtClean="0"/>
          </a:p>
          <a:p>
            <a:pPr marL="0" indent="0">
              <a:buNone/>
            </a:pPr>
            <a:r>
              <a:rPr lang="ja-JP" altLang="en-US" sz="2000" dirty="0" smtClean="0"/>
              <a:t>可能としている。</a:t>
            </a:r>
            <a:endParaRPr lang="en-US" altLang="ja-JP" sz="2000" dirty="0" smtClean="0"/>
          </a:p>
          <a:p>
            <a:pPr marL="0" indent="0">
              <a:buNone/>
            </a:pPr>
            <a:r>
              <a:rPr lang="ja-JP" altLang="en-US" sz="2000" dirty="0" smtClean="0"/>
              <a:t>しかし、単なる合図や状況語ではなく高次の交信関係を樹立する媒介の役割を果たすためには、</a:t>
            </a:r>
            <a:endParaRPr lang="en-US" altLang="ja-JP" sz="2000" dirty="0" smtClean="0"/>
          </a:p>
          <a:p>
            <a:pPr marL="0" indent="0">
              <a:buNone/>
            </a:pPr>
            <a:r>
              <a:rPr lang="ja-JP" altLang="en-US" sz="2000" dirty="0" smtClean="0"/>
              <a:t>その基礎として概念行動の形成を必要とする。</a:t>
            </a:r>
            <a:endParaRPr lang="en-US" altLang="ja-JP" sz="2000" dirty="0" smtClean="0"/>
          </a:p>
          <a:p>
            <a:pPr marL="0" indent="0">
              <a:buNone/>
            </a:pPr>
            <a:endParaRPr kumimoji="1" lang="en-US" altLang="ja-JP" sz="2000" dirty="0"/>
          </a:p>
          <a:p>
            <a:pPr marL="0" indent="0">
              <a:buNone/>
            </a:pPr>
            <a:r>
              <a:rPr lang="ja-JP" altLang="en-US" sz="2000" dirty="0" smtClean="0"/>
              <a:t>概念行動の形成の基礎は、受容の高次化による外界の構成と、よく統制された空間による外界へ</a:t>
            </a:r>
            <a:endParaRPr lang="en-US" altLang="ja-JP" sz="2000" dirty="0" smtClean="0"/>
          </a:p>
          <a:p>
            <a:pPr marL="0" indent="0">
              <a:buNone/>
            </a:pPr>
            <a:r>
              <a:rPr lang="ja-JP" altLang="en-US" sz="2000" dirty="0" smtClean="0"/>
              <a:t>の働きかけによる。</a:t>
            </a:r>
            <a:endParaRPr lang="en-US" altLang="ja-JP" sz="2000" dirty="0" smtClean="0"/>
          </a:p>
          <a:p>
            <a:pPr marL="0" indent="0">
              <a:buNone/>
            </a:pPr>
            <a:r>
              <a:rPr lang="ja-JP" altLang="en-US" sz="2000" dirty="0" smtClean="0"/>
              <a:t>従って、方向づけ、位置づけ、順序付けによる形の学習を通して、音声言語の高次化が初めて可</a:t>
            </a:r>
            <a:endParaRPr lang="en-US" altLang="ja-JP" sz="2000" dirty="0" smtClean="0"/>
          </a:p>
          <a:p>
            <a:pPr marL="0" indent="0">
              <a:buNone/>
            </a:pPr>
            <a:r>
              <a:rPr lang="ja-JP" altLang="en-US" sz="2000" dirty="0" smtClean="0"/>
              <a:t>能となる。</a:t>
            </a:r>
            <a:endParaRPr kumimoji="1" lang="en-US" altLang="ja-JP" sz="2000" dirty="0" smtClean="0"/>
          </a:p>
          <a:p>
            <a:pPr marL="0" indent="0">
              <a:buNone/>
            </a:pPr>
            <a:endParaRPr lang="en-US" altLang="ja-JP" dirty="0"/>
          </a:p>
          <a:p>
            <a:pPr marL="0" indent="0">
              <a:buNone/>
            </a:pPr>
            <a:r>
              <a:rPr lang="ja-JP" altLang="en-US" sz="1600" dirty="0" smtClean="0"/>
              <a:t>　　　　　　　　　　　　　　　　　　　　　　　　　　　　　　　　　　　　　　　　　　　　　　　　　　　　　　</a:t>
            </a:r>
            <a:endParaRPr kumimoji="1" lang="ja-JP" altLang="en-US" sz="1600" dirty="0"/>
          </a:p>
        </p:txBody>
      </p:sp>
    </p:spTree>
    <p:extLst>
      <p:ext uri="{BB962C8B-B14F-4D97-AF65-F5344CB8AC3E}">
        <p14:creationId xmlns:p14="http://schemas.microsoft.com/office/powerpoint/2010/main" val="1001762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0638" y="1040186"/>
            <a:ext cx="12048877" cy="5817814"/>
          </a:xfrm>
        </p:spPr>
        <p:txBody>
          <a:bodyPr>
            <a:normAutofit fontScale="85000" lnSpcReduction="20000"/>
          </a:bodyPr>
          <a:lstStyle/>
          <a:p>
            <a:pPr marL="0" indent="0">
              <a:buNone/>
            </a:pPr>
            <a:r>
              <a:rPr lang="ja-JP" altLang="en-US" sz="2400" dirty="0" smtClean="0">
                <a:solidFill>
                  <a:srgbClr val="CC0066"/>
                </a:solidFill>
              </a:rPr>
              <a:t>　　　　　　　　　　　　　　　</a:t>
            </a:r>
            <a:r>
              <a:rPr lang="ja-JP" altLang="en-US" dirty="0" smtClean="0">
                <a:solidFill>
                  <a:srgbClr val="CC0066"/>
                </a:solidFill>
              </a:rPr>
              <a:t>☆</a:t>
            </a:r>
            <a:r>
              <a:rPr lang="ja-JP" altLang="en-US" dirty="0">
                <a:solidFill>
                  <a:srgbClr val="CC0066"/>
                </a:solidFill>
              </a:rPr>
              <a:t>文字教育の目的は、文字を記号として操作する</a:t>
            </a:r>
            <a:r>
              <a:rPr lang="ja-JP" altLang="en-US" dirty="0" smtClean="0">
                <a:solidFill>
                  <a:srgbClr val="CC0066"/>
                </a:solidFill>
              </a:rPr>
              <a:t>こと☆</a:t>
            </a:r>
            <a:endParaRPr lang="en-US" altLang="ja-JP" dirty="0">
              <a:solidFill>
                <a:srgbClr val="CC0066"/>
              </a:solidFill>
            </a:endParaRPr>
          </a:p>
          <a:p>
            <a:pPr marL="0" indent="0">
              <a:buNone/>
            </a:pPr>
            <a:endParaRPr lang="en-US" altLang="ja-JP" sz="2200" dirty="0" smtClean="0">
              <a:solidFill>
                <a:srgbClr val="CC0066"/>
              </a:solidFill>
            </a:endParaRPr>
          </a:p>
          <a:p>
            <a:pPr marL="0" indent="0">
              <a:buNone/>
            </a:pPr>
            <a:r>
              <a:rPr lang="ja-JP" altLang="en-US" sz="2200" dirty="0" smtClean="0">
                <a:solidFill>
                  <a:srgbClr val="CC0066"/>
                </a:solidFill>
              </a:rPr>
              <a:t>文字</a:t>
            </a:r>
            <a:r>
              <a:rPr lang="ja-JP" altLang="en-US" sz="2200" dirty="0">
                <a:solidFill>
                  <a:srgbClr val="CC0066"/>
                </a:solidFill>
              </a:rPr>
              <a:t>教育の基礎</a:t>
            </a:r>
            <a:r>
              <a:rPr lang="en-US" altLang="ja-JP" sz="2200" dirty="0">
                <a:solidFill>
                  <a:srgbClr val="CC0066"/>
                </a:solidFill>
              </a:rPr>
              <a:t>〈</a:t>
            </a:r>
            <a:r>
              <a:rPr lang="ja-JP" altLang="en-US" sz="2200" dirty="0">
                <a:solidFill>
                  <a:srgbClr val="CC0066"/>
                </a:solidFill>
              </a:rPr>
              <a:t>三つの段階</a:t>
            </a:r>
            <a:r>
              <a:rPr lang="en-US" altLang="ja-JP" sz="2200" dirty="0">
                <a:solidFill>
                  <a:srgbClr val="CC0066"/>
                </a:solidFill>
              </a:rPr>
              <a:t>〉</a:t>
            </a:r>
          </a:p>
          <a:p>
            <a:pPr marL="0" indent="0">
              <a:buNone/>
            </a:pPr>
            <a:r>
              <a:rPr lang="ja-JP" altLang="en-US" sz="2000" dirty="0"/>
              <a:t>　</a:t>
            </a:r>
            <a:r>
              <a:rPr lang="ja-JP" altLang="en-US" sz="1900" dirty="0" smtClean="0"/>
              <a:t>第一段階　</a:t>
            </a:r>
            <a:r>
              <a:rPr lang="ja-JP" altLang="en-US" sz="1900" dirty="0" smtClean="0">
                <a:solidFill>
                  <a:srgbClr val="FF3399"/>
                </a:solidFill>
              </a:rPr>
              <a:t>「見る」「触る」「持つ」などの初期学習</a:t>
            </a:r>
            <a:r>
              <a:rPr lang="en-US" altLang="ja-JP" sz="1900" dirty="0" smtClean="0">
                <a:solidFill>
                  <a:srgbClr val="FF3399"/>
                </a:solidFill>
              </a:rPr>
              <a:t>…</a:t>
            </a:r>
            <a:r>
              <a:rPr kumimoji="1" lang="ja-JP" altLang="en-US" sz="1900" dirty="0" smtClean="0">
                <a:solidFill>
                  <a:srgbClr val="FF3399"/>
                </a:solidFill>
              </a:rPr>
              <a:t>感覚による受容、運動の自発</a:t>
            </a:r>
            <a:endParaRPr kumimoji="1" lang="en-US" altLang="ja-JP" sz="1900" dirty="0" smtClean="0">
              <a:solidFill>
                <a:srgbClr val="FF3399"/>
              </a:solidFill>
            </a:endParaRPr>
          </a:p>
          <a:p>
            <a:pPr marL="0" indent="0">
              <a:buNone/>
            </a:pPr>
            <a:r>
              <a:rPr lang="ja-JP" altLang="en-US" sz="1800" dirty="0"/>
              <a:t>　</a:t>
            </a:r>
            <a:r>
              <a:rPr lang="ja-JP" altLang="en-US" sz="1800" dirty="0" smtClean="0"/>
              <a:t>　　　　　　　　</a:t>
            </a:r>
            <a:r>
              <a:rPr kumimoji="1" lang="ja-JP" altLang="en-US" sz="1700" dirty="0" smtClean="0"/>
              <a:t>その高次化により、道具を使用した日常生活</a:t>
            </a:r>
            <a:r>
              <a:rPr lang="ja-JP" altLang="en-US" sz="1700" dirty="0" smtClean="0"/>
              <a:t>、言葉による高次の交信を可能とし、外界を拡大、人間関係を</a:t>
            </a:r>
            <a:endParaRPr lang="en-US" altLang="ja-JP" sz="1700" dirty="0" smtClean="0"/>
          </a:p>
          <a:p>
            <a:pPr marL="0" indent="0">
              <a:buNone/>
            </a:pPr>
            <a:r>
              <a:rPr lang="ja-JP" altLang="en-US" sz="1700" dirty="0" smtClean="0"/>
              <a:t>　　　　　　　　 　深める基礎を作り、概念行動の出発点となるもの。　　　→</a:t>
            </a:r>
            <a:r>
              <a:rPr lang="ja-JP" altLang="en-US" sz="1700" dirty="0" smtClean="0">
                <a:solidFill>
                  <a:srgbClr val="CC0066"/>
                </a:solidFill>
              </a:rPr>
              <a:t>　２　ヒトの初期学習　</a:t>
            </a:r>
            <a:r>
              <a:rPr lang="en-US" altLang="ja-JP" sz="1700" dirty="0" smtClean="0">
                <a:solidFill>
                  <a:srgbClr val="CC0066"/>
                </a:solidFill>
              </a:rPr>
              <a:t>p.</a:t>
            </a:r>
            <a:r>
              <a:rPr lang="ja-JP" altLang="en-US" sz="1700" dirty="0" smtClean="0">
                <a:solidFill>
                  <a:srgbClr val="CC0066"/>
                </a:solidFill>
              </a:rPr>
              <a:t>１１～</a:t>
            </a:r>
            <a:endParaRPr lang="en-US" altLang="ja-JP" sz="1700" dirty="0" smtClean="0">
              <a:solidFill>
                <a:srgbClr val="CC0066"/>
              </a:solidFill>
            </a:endParaRPr>
          </a:p>
          <a:p>
            <a:pPr marL="0" indent="0">
              <a:buNone/>
            </a:pPr>
            <a:r>
              <a:rPr kumimoji="1" lang="ja-JP" altLang="en-US" sz="1800" dirty="0"/>
              <a:t>　</a:t>
            </a:r>
            <a:r>
              <a:rPr kumimoji="1" lang="ja-JP" altLang="en-US" sz="1800" dirty="0" smtClean="0"/>
              <a:t>　　　　　　　　　　　　　　　　　　　　　　　　　　　　　　　　　　　　　　　　　　　　　　　　</a:t>
            </a:r>
            <a:r>
              <a:rPr lang="ja-JP" altLang="en-US" sz="2000" dirty="0" smtClean="0"/>
              <a:t>　</a:t>
            </a:r>
            <a:endParaRPr lang="en-US" altLang="ja-JP" sz="2000" dirty="0" smtClean="0"/>
          </a:p>
          <a:p>
            <a:pPr marL="0" indent="0">
              <a:buNone/>
            </a:pPr>
            <a:r>
              <a:rPr lang="ja-JP" altLang="en-US" sz="2200" dirty="0" smtClean="0"/>
              <a:t>　</a:t>
            </a:r>
            <a:r>
              <a:rPr lang="ja-JP" altLang="en-US" sz="1900" dirty="0" smtClean="0"/>
              <a:t>第二段階　</a:t>
            </a:r>
            <a:r>
              <a:rPr lang="ja-JP" altLang="en-US" sz="1900" dirty="0" smtClean="0">
                <a:solidFill>
                  <a:srgbClr val="FF3399"/>
                </a:solidFill>
              </a:rPr>
              <a:t>概念行動形成の過程</a:t>
            </a:r>
            <a:r>
              <a:rPr lang="en-US" altLang="ja-JP" sz="1900" dirty="0" smtClean="0">
                <a:solidFill>
                  <a:srgbClr val="FF3399"/>
                </a:solidFill>
              </a:rPr>
              <a:t>…</a:t>
            </a:r>
            <a:r>
              <a:rPr lang="ja-JP" altLang="en-US" sz="1900" dirty="0" smtClean="0">
                <a:solidFill>
                  <a:srgbClr val="FF3399"/>
                </a:solidFill>
              </a:rPr>
              <a:t>人間行動の基礎として、統制された空間を構築する過程</a:t>
            </a:r>
            <a:endParaRPr lang="en-US" altLang="ja-JP" sz="1900" dirty="0" smtClean="0">
              <a:solidFill>
                <a:srgbClr val="FF3399"/>
              </a:solidFill>
            </a:endParaRPr>
          </a:p>
          <a:p>
            <a:pPr marL="0" indent="0">
              <a:buNone/>
            </a:pPr>
            <a:r>
              <a:rPr lang="ja-JP" altLang="en-US" sz="1800" dirty="0"/>
              <a:t>　</a:t>
            </a:r>
            <a:r>
              <a:rPr lang="ja-JP" altLang="en-US" sz="1800" dirty="0" smtClean="0"/>
              <a:t>　　　　　　　　　</a:t>
            </a:r>
            <a:r>
              <a:rPr lang="ja-JP" altLang="en-US" sz="1700" dirty="0" smtClean="0"/>
              <a:t>刺激の位置づけ・運動の方向づけのための探索・定位</a:t>
            </a:r>
            <a:endParaRPr lang="en-US" altLang="ja-JP" sz="1700" dirty="0" smtClean="0"/>
          </a:p>
          <a:p>
            <a:pPr marL="0" indent="0">
              <a:buNone/>
            </a:pPr>
            <a:r>
              <a:rPr lang="ja-JP" altLang="en-US" sz="1700" dirty="0"/>
              <a:t>　</a:t>
            </a:r>
            <a:r>
              <a:rPr lang="ja-JP" altLang="en-US" sz="1700" dirty="0" smtClean="0"/>
              <a:t>　　　　　　　　 　基準を作り、比較・分類・順序付けをする。</a:t>
            </a:r>
            <a:endParaRPr lang="en-US" altLang="ja-JP" sz="1700" dirty="0" smtClean="0"/>
          </a:p>
          <a:p>
            <a:pPr marL="0" indent="0">
              <a:buNone/>
            </a:pPr>
            <a:r>
              <a:rPr lang="ja-JP" altLang="en-US" sz="1700" dirty="0"/>
              <a:t>　</a:t>
            </a:r>
            <a:r>
              <a:rPr lang="ja-JP" altLang="en-US" sz="1700" dirty="0" smtClean="0"/>
              <a:t>　　　　　　　</a:t>
            </a:r>
            <a:r>
              <a:rPr lang="en-US" altLang="ja-JP" sz="1700" dirty="0" smtClean="0"/>
              <a:t>―</a:t>
            </a:r>
            <a:r>
              <a:rPr lang="ja-JP" altLang="en-US" sz="1700" dirty="0" smtClean="0"/>
              <a:t>文字教育の基礎として</a:t>
            </a:r>
            <a:r>
              <a:rPr lang="en-US" altLang="ja-JP" sz="1700" dirty="0" smtClean="0"/>
              <a:t>―</a:t>
            </a:r>
            <a:r>
              <a:rPr lang="ja-JP" altLang="en-US" sz="1700" dirty="0" smtClean="0"/>
              <a:t>　　形を見分ける、形を方向・位置・順序により分解・構成する、形を書く、</a:t>
            </a:r>
            <a:endParaRPr lang="en-US" altLang="ja-JP" sz="1700" dirty="0" smtClean="0"/>
          </a:p>
          <a:p>
            <a:pPr marL="0" indent="0">
              <a:buNone/>
            </a:pPr>
            <a:r>
              <a:rPr lang="ja-JP" altLang="en-US" sz="1700" dirty="0"/>
              <a:t>　</a:t>
            </a:r>
            <a:r>
              <a:rPr lang="ja-JP" altLang="en-US" sz="1700" dirty="0" smtClean="0"/>
              <a:t>　　　　　　　　　　　　　　　　　　　　　　　　　　枠組みの中の位置・方向・順序・線分の重なり合いの学習</a:t>
            </a:r>
            <a:endParaRPr lang="en-US" altLang="ja-JP" sz="1700" dirty="0" smtClean="0"/>
          </a:p>
          <a:p>
            <a:pPr marL="0" indent="0">
              <a:buNone/>
            </a:pPr>
            <a:r>
              <a:rPr lang="ja-JP" altLang="en-US" sz="1700" dirty="0"/>
              <a:t>　</a:t>
            </a:r>
            <a:r>
              <a:rPr lang="ja-JP" altLang="en-US" sz="1700" dirty="0" smtClean="0"/>
              <a:t>　　　　　　　　　　　　　　　　　　　　　　　　　　文字の弁別、分解</a:t>
            </a:r>
            <a:r>
              <a:rPr lang="ja-JP" altLang="en-US" sz="1700" dirty="0" err="1" smtClean="0"/>
              <a:t>ー</a:t>
            </a:r>
            <a:r>
              <a:rPr lang="ja-JP" altLang="en-US" sz="1700" dirty="0" smtClean="0"/>
              <a:t>組み立て、読む、</a:t>
            </a:r>
            <a:r>
              <a:rPr lang="ja-JP" altLang="en-US" sz="1700" dirty="0"/>
              <a:t>書く　　　　　　　→</a:t>
            </a:r>
            <a:r>
              <a:rPr lang="ja-JP" altLang="en-US" sz="1700" dirty="0">
                <a:solidFill>
                  <a:srgbClr val="CC0066"/>
                </a:solidFill>
              </a:rPr>
              <a:t>　</a:t>
            </a:r>
            <a:r>
              <a:rPr lang="ja-JP" altLang="en-US" sz="1700" dirty="0" smtClean="0">
                <a:solidFill>
                  <a:srgbClr val="CC0066"/>
                </a:solidFill>
              </a:rPr>
              <a:t>３</a:t>
            </a:r>
            <a:r>
              <a:rPr lang="ja-JP" altLang="en-US" sz="1700" dirty="0">
                <a:solidFill>
                  <a:srgbClr val="CC0066"/>
                </a:solidFill>
              </a:rPr>
              <a:t>　</a:t>
            </a:r>
            <a:r>
              <a:rPr lang="ja-JP" altLang="en-US" sz="1700" dirty="0" smtClean="0">
                <a:solidFill>
                  <a:srgbClr val="CC0066"/>
                </a:solidFill>
              </a:rPr>
              <a:t>概念行動の基礎学習　</a:t>
            </a:r>
            <a:r>
              <a:rPr lang="en-US" altLang="ja-JP" sz="1700" dirty="0" smtClean="0">
                <a:solidFill>
                  <a:srgbClr val="CC0066"/>
                </a:solidFill>
              </a:rPr>
              <a:t>p.</a:t>
            </a:r>
            <a:r>
              <a:rPr lang="ja-JP" altLang="en-US" sz="1700" dirty="0" smtClean="0">
                <a:solidFill>
                  <a:srgbClr val="CC0066"/>
                </a:solidFill>
              </a:rPr>
              <a:t>４０～</a:t>
            </a:r>
            <a:endParaRPr lang="en-US" altLang="ja-JP" sz="1700" dirty="0">
              <a:solidFill>
                <a:srgbClr val="CC0066"/>
              </a:solidFill>
            </a:endParaRPr>
          </a:p>
          <a:p>
            <a:pPr marL="0" indent="0">
              <a:buNone/>
            </a:pPr>
            <a:endParaRPr lang="en-US" altLang="ja-JP" sz="1700" dirty="0"/>
          </a:p>
          <a:p>
            <a:pPr marL="0" indent="0">
              <a:buNone/>
            </a:pPr>
            <a:r>
              <a:rPr lang="ja-JP" altLang="en-US" sz="2000" dirty="0"/>
              <a:t>　</a:t>
            </a:r>
            <a:r>
              <a:rPr lang="ja-JP" altLang="en-US" sz="1900" dirty="0" smtClean="0"/>
              <a:t>第三段階　</a:t>
            </a:r>
            <a:r>
              <a:rPr lang="ja-JP" altLang="en-US" sz="1900" dirty="0" smtClean="0">
                <a:solidFill>
                  <a:srgbClr val="FF3399"/>
                </a:solidFill>
              </a:rPr>
              <a:t>文字を記号として操作する学習</a:t>
            </a:r>
            <a:endParaRPr lang="en-US" altLang="ja-JP" sz="1900" dirty="0" smtClean="0">
              <a:solidFill>
                <a:srgbClr val="FF3399"/>
              </a:solidFill>
            </a:endParaRPr>
          </a:p>
          <a:p>
            <a:pPr marL="0" indent="0">
              <a:buNone/>
            </a:pPr>
            <a:r>
              <a:rPr lang="ja-JP" altLang="en-US" sz="1800" dirty="0"/>
              <a:t>　</a:t>
            </a:r>
            <a:r>
              <a:rPr lang="ja-JP" altLang="en-US" sz="1800" dirty="0" smtClean="0"/>
              <a:t>　　　　　　　　</a:t>
            </a:r>
            <a:r>
              <a:rPr lang="ja-JP" altLang="en-US" sz="1700" dirty="0" smtClean="0"/>
              <a:t>文字により音声言語を分解・再構成、文字を組み合わせて単語を構成、それを音声・実物と結合させる、</a:t>
            </a:r>
            <a:endParaRPr lang="en-US" altLang="ja-JP" sz="1700" dirty="0" smtClean="0"/>
          </a:p>
          <a:p>
            <a:pPr marL="0" indent="0">
              <a:buNone/>
            </a:pPr>
            <a:r>
              <a:rPr lang="ja-JP" altLang="en-US" sz="1700" dirty="0"/>
              <a:t>　</a:t>
            </a:r>
            <a:r>
              <a:rPr lang="ja-JP" altLang="en-US" sz="1700" dirty="0" smtClean="0"/>
              <a:t>　　　　　　　 　所有・並列を表す助詞の導入、主語・述語を持つ単文の構成、形容詞・副詞など品詞を増やす、</a:t>
            </a:r>
            <a:endParaRPr lang="en-US" altLang="ja-JP" sz="1700" dirty="0" smtClean="0"/>
          </a:p>
          <a:p>
            <a:pPr marL="0" indent="0">
              <a:buNone/>
            </a:pPr>
            <a:r>
              <a:rPr lang="ja-JP" altLang="en-US" sz="1700" dirty="0"/>
              <a:t>　</a:t>
            </a:r>
            <a:r>
              <a:rPr lang="ja-JP" altLang="en-US" sz="1700" dirty="0" smtClean="0"/>
              <a:t>　　　　　　　 　疑問文、条件文、仮定文</a:t>
            </a:r>
            <a:endParaRPr lang="en-US" altLang="ja-JP" sz="1700" dirty="0" smtClean="0"/>
          </a:p>
          <a:p>
            <a:pPr marL="0" indent="0">
              <a:buNone/>
            </a:pPr>
            <a:r>
              <a:rPr lang="ja-JP" altLang="en-US" sz="1700" dirty="0"/>
              <a:t>　</a:t>
            </a:r>
            <a:r>
              <a:rPr lang="ja-JP" altLang="en-US" sz="1700" dirty="0" smtClean="0"/>
              <a:t>　　　　　　　　　　　　　　　　　　　　　　　　　　　　　→文字・単語・短文・文章を単位として自由に変換することで記号の操作を深める</a:t>
            </a:r>
            <a:endParaRPr lang="en-US" altLang="ja-JP" sz="1700" dirty="0" smtClean="0"/>
          </a:p>
          <a:p>
            <a:pPr marL="0" indent="0">
              <a:buNone/>
            </a:pPr>
            <a:endParaRPr kumimoji="1" lang="ja-JP" altLang="en-US" sz="2000" dirty="0"/>
          </a:p>
        </p:txBody>
      </p:sp>
      <p:sp>
        <p:nvSpPr>
          <p:cNvPr id="4" name="タイトル 3"/>
          <p:cNvSpPr>
            <a:spLocks noGrp="1"/>
          </p:cNvSpPr>
          <p:nvPr>
            <p:ph type="title"/>
          </p:nvPr>
        </p:nvSpPr>
        <p:spPr>
          <a:xfrm>
            <a:off x="0" y="0"/>
            <a:ext cx="4659464" cy="834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ja-JP" altLang="en-US" sz="2400" dirty="0" smtClean="0">
                <a:solidFill>
                  <a:schemeClr val="tx1"/>
                </a:solidFill>
              </a:rPr>
              <a:t>４　記号操作の基礎学習</a:t>
            </a:r>
            <a:endParaRPr lang="en-US" altLang="ja-JP" sz="2400" dirty="0">
              <a:solidFill>
                <a:schemeClr val="tx1"/>
              </a:solidFill>
            </a:endParaRPr>
          </a:p>
          <a:p>
            <a:r>
              <a:rPr lang="ja-JP" altLang="en-US" sz="2000" dirty="0">
                <a:solidFill>
                  <a:schemeClr val="tx1"/>
                </a:solidFill>
              </a:rPr>
              <a:t>　　</a:t>
            </a:r>
            <a:r>
              <a:rPr lang="en-US" altLang="ja-JP" sz="2000" dirty="0" smtClean="0">
                <a:solidFill>
                  <a:schemeClr val="tx1"/>
                </a:solidFill>
              </a:rPr>
              <a:t/>
            </a:r>
            <a:br>
              <a:rPr lang="en-US" altLang="ja-JP" sz="2000" dirty="0" smtClean="0">
                <a:solidFill>
                  <a:schemeClr val="tx1"/>
                </a:solidFill>
              </a:rPr>
            </a:br>
            <a:r>
              <a:rPr lang="ja-JP" altLang="en-US" sz="2000" dirty="0" smtClean="0">
                <a:solidFill>
                  <a:schemeClr val="tx1"/>
                </a:solidFill>
              </a:rPr>
              <a:t>　　　　　４．１　文字の基礎学習・・・・</a:t>
            </a:r>
            <a:r>
              <a:rPr lang="en-US" altLang="ja-JP" sz="2000" dirty="0" smtClean="0">
                <a:solidFill>
                  <a:schemeClr val="tx1"/>
                </a:solidFill>
              </a:rPr>
              <a:t>p.</a:t>
            </a:r>
            <a:r>
              <a:rPr lang="ja-JP" altLang="en-US" sz="2000" dirty="0" smtClean="0">
                <a:solidFill>
                  <a:schemeClr val="tx1"/>
                </a:solidFill>
              </a:rPr>
              <a:t>４</a:t>
            </a:r>
            <a:r>
              <a:rPr lang="ja-JP" altLang="en-US" sz="2000" dirty="0">
                <a:solidFill>
                  <a:schemeClr val="tx1"/>
                </a:solidFill>
              </a:rPr>
              <a:t>８</a:t>
            </a:r>
            <a:endParaRPr lang="en-US" altLang="ja-JP" sz="2000" dirty="0">
              <a:solidFill>
                <a:schemeClr val="tx1"/>
              </a:solidFill>
            </a:endParaRPr>
          </a:p>
        </p:txBody>
      </p:sp>
    </p:spTree>
    <p:extLst>
      <p:ext uri="{BB962C8B-B14F-4D97-AF65-F5344CB8AC3E}">
        <p14:creationId xmlns:p14="http://schemas.microsoft.com/office/powerpoint/2010/main" val="564358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72815"/>
            <a:ext cx="12125738" cy="2924827"/>
          </a:xfrm>
        </p:spPr>
        <p:txBody>
          <a:bodyPr>
            <a:normAutofit/>
          </a:bodyPr>
          <a:lstStyle/>
          <a:p>
            <a:r>
              <a:rPr lang="ja-JP" altLang="en-US" sz="2000" dirty="0" smtClean="0">
                <a:solidFill>
                  <a:srgbClr val="7030A0"/>
                </a:solidFill>
              </a:rPr>
              <a:t>文字</a:t>
            </a:r>
            <a:r>
              <a:rPr lang="ja-JP" altLang="en-US" sz="2000" dirty="0">
                <a:solidFill>
                  <a:srgbClr val="7030A0"/>
                </a:solidFill>
              </a:rPr>
              <a:t>学習</a:t>
            </a:r>
            <a:r>
              <a:rPr lang="ja-JP" altLang="en-US" sz="2000" dirty="0" smtClean="0">
                <a:solidFill>
                  <a:srgbClr val="7030A0"/>
                </a:solidFill>
              </a:rPr>
              <a:t>の順序　</a:t>
            </a:r>
            <a:r>
              <a:rPr lang="en-US" altLang="ja-JP" sz="2000" dirty="0" smtClean="0">
                <a:solidFill>
                  <a:srgbClr val="7030A0"/>
                </a:solidFill>
              </a:rPr>
              <a:t>―</a:t>
            </a:r>
            <a:r>
              <a:rPr lang="ja-JP" altLang="en-US" sz="2000" dirty="0" smtClean="0">
                <a:solidFill>
                  <a:srgbClr val="7030A0"/>
                </a:solidFill>
              </a:rPr>
              <a:t>文字を記号として操作する基礎</a:t>
            </a:r>
            <a:r>
              <a:rPr lang="en-US" altLang="ja-JP" sz="2000" dirty="0" smtClean="0">
                <a:solidFill>
                  <a:srgbClr val="7030A0"/>
                </a:solidFill>
              </a:rPr>
              <a:t>―</a:t>
            </a:r>
            <a:r>
              <a:rPr lang="ja-JP" altLang="en-US" sz="2000" dirty="0" smtClean="0">
                <a:solidFill>
                  <a:srgbClr val="7030A0"/>
                </a:solidFill>
              </a:rPr>
              <a:t>　　</a:t>
            </a:r>
            <a:r>
              <a:rPr lang="en-US" altLang="ja-JP" sz="2000" dirty="0" smtClean="0">
                <a:solidFill>
                  <a:srgbClr val="7030A0"/>
                </a:solidFill>
              </a:rPr>
              <a:t>p.</a:t>
            </a:r>
            <a:r>
              <a:rPr lang="ja-JP" altLang="en-US" sz="2000" dirty="0" smtClean="0">
                <a:solidFill>
                  <a:srgbClr val="7030A0"/>
                </a:solidFill>
              </a:rPr>
              <a:t>４９</a:t>
            </a:r>
            <a:r>
              <a:rPr lang="en-US" altLang="ja-JP" sz="2000" dirty="0" smtClean="0">
                <a:solidFill>
                  <a:srgbClr val="7030A0"/>
                </a:solidFill>
              </a:rPr>
              <a:t/>
            </a:r>
            <a:br>
              <a:rPr lang="en-US" altLang="ja-JP" sz="2000" dirty="0" smtClean="0">
                <a:solidFill>
                  <a:srgbClr val="7030A0"/>
                </a:solidFill>
              </a:rPr>
            </a:br>
            <a:r>
              <a:rPr lang="ja-JP" altLang="en-US" sz="2000" dirty="0"/>
              <a:t>　</a:t>
            </a:r>
            <a:r>
              <a:rPr lang="en-US" altLang="ja-JP" sz="2000" dirty="0" smtClean="0"/>
              <a:t/>
            </a:r>
            <a:br>
              <a:rPr lang="en-US" altLang="ja-JP" sz="2000" dirty="0" smtClean="0"/>
            </a:br>
            <a:r>
              <a:rPr lang="ja-JP" altLang="en-US" sz="2000" dirty="0" smtClean="0"/>
              <a:t>　　</a:t>
            </a:r>
            <a:r>
              <a:rPr lang="en-US" altLang="ja-JP" sz="2000" dirty="0" smtClean="0"/>
              <a:t/>
            </a:r>
            <a:br>
              <a:rPr lang="en-US" altLang="ja-JP" sz="2000" dirty="0" smtClean="0"/>
            </a:br>
            <a:r>
              <a:rPr lang="ja-JP" altLang="en-US" sz="1600" dirty="0" smtClean="0">
                <a:solidFill>
                  <a:prstClr val="black"/>
                </a:solidFill>
              </a:rPr>
              <a:t>●</a:t>
            </a:r>
            <a:r>
              <a:rPr lang="ja-JP" altLang="en-US" sz="2000" u="sng" dirty="0" smtClean="0"/>
              <a:t>文字学習の順序</a:t>
            </a:r>
            <a:r>
              <a:rPr lang="en-US" altLang="ja-JP" sz="2000" u="sng" dirty="0" smtClean="0"/>
              <a:t>1</a:t>
            </a:r>
            <a:r>
              <a:rPr lang="ja-JP" altLang="en-US" sz="2000" u="sng" dirty="0" smtClean="0"/>
              <a:t>～１４</a:t>
            </a:r>
            <a:r>
              <a:rPr lang="ja-JP" altLang="en-US" sz="1600" dirty="0" smtClean="0"/>
              <a:t>　</a:t>
            </a:r>
            <a:r>
              <a:rPr lang="ja-JP" altLang="en-US" sz="1600" dirty="0" smtClean="0">
                <a:solidFill>
                  <a:srgbClr val="FF3399"/>
                </a:solidFill>
              </a:rPr>
              <a:t>大切なことは、この通りに</a:t>
            </a:r>
            <a:r>
              <a:rPr lang="ja-JP" altLang="en-US" sz="1600" u="sng" dirty="0" smtClean="0">
                <a:solidFill>
                  <a:srgbClr val="FF3399"/>
                </a:solidFill>
              </a:rPr>
              <a:t>順に学習させる</a:t>
            </a:r>
            <a:r>
              <a:rPr lang="ja-JP" altLang="en-US" sz="1600" dirty="0" smtClean="0">
                <a:solidFill>
                  <a:srgbClr val="FF3399"/>
                </a:solidFill>
              </a:rPr>
              <a:t>ことではなく、これら基本の道筋に沿いながら、</a:t>
            </a:r>
            <a:r>
              <a:rPr lang="en-US" altLang="ja-JP" sz="1600" dirty="0" smtClean="0">
                <a:solidFill>
                  <a:srgbClr val="FF3399"/>
                </a:solidFill>
              </a:rPr>
              <a:t/>
            </a:r>
            <a:br>
              <a:rPr lang="en-US" altLang="ja-JP" sz="1600" dirty="0" smtClean="0">
                <a:solidFill>
                  <a:srgbClr val="FF3399"/>
                </a:solidFill>
              </a:rPr>
            </a:br>
            <a:r>
              <a:rPr lang="ja-JP" altLang="en-US" sz="1600" dirty="0">
                <a:solidFill>
                  <a:srgbClr val="FF3399"/>
                </a:solidFill>
              </a:rPr>
              <a:t>　</a:t>
            </a:r>
            <a:r>
              <a:rPr lang="ja-JP" altLang="en-US" sz="1600" dirty="0" smtClean="0">
                <a:solidFill>
                  <a:srgbClr val="FF3399"/>
                </a:solidFill>
              </a:rPr>
              <a:t>　　　　　　　　　　　　　　　　　　　　子どもたち一人一人の状態に合わせて</a:t>
            </a:r>
            <a:r>
              <a:rPr lang="ja-JP" altLang="en-US" sz="1600" u="sng" dirty="0" smtClean="0">
                <a:solidFill>
                  <a:srgbClr val="FF3399"/>
                </a:solidFill>
              </a:rPr>
              <a:t>学習法を工夫</a:t>
            </a:r>
            <a:r>
              <a:rPr lang="ja-JP" altLang="en-US" sz="1600" dirty="0" smtClean="0">
                <a:solidFill>
                  <a:srgbClr val="FF3399"/>
                </a:solidFill>
              </a:rPr>
              <a:t>していくことである。</a:t>
            </a:r>
            <a:r>
              <a:rPr lang="en-US" altLang="ja-JP" sz="1600" dirty="0" smtClean="0">
                <a:solidFill>
                  <a:srgbClr val="FF3399"/>
                </a:solidFill>
              </a:rPr>
              <a:t/>
            </a:r>
            <a:br>
              <a:rPr lang="en-US" altLang="ja-JP" sz="1600" dirty="0" smtClean="0">
                <a:solidFill>
                  <a:srgbClr val="FF3399"/>
                </a:solidFill>
              </a:rPr>
            </a:br>
            <a:r>
              <a:rPr lang="en-US" altLang="ja-JP" sz="1600" dirty="0" smtClean="0"/>
              <a:t/>
            </a:r>
            <a:br>
              <a:rPr lang="en-US" altLang="ja-JP" sz="1600" dirty="0" smtClean="0"/>
            </a:br>
            <a:r>
              <a:rPr lang="ja-JP" altLang="en-US" sz="1600" dirty="0"/>
              <a:t>　</a:t>
            </a:r>
            <a:r>
              <a:rPr lang="ja-JP" altLang="en-US" sz="1600" dirty="0" smtClean="0"/>
              <a:t>　　　　　　　　　　　　　　　　　　　　</a:t>
            </a:r>
            <a:r>
              <a:rPr lang="ja-JP" altLang="en-US" sz="1600" u="sng" dirty="0" smtClean="0"/>
              <a:t>形の弁別</a:t>
            </a:r>
            <a:r>
              <a:rPr lang="ja-JP" altLang="en-US" sz="1600" dirty="0" smtClean="0"/>
              <a:t>から</a:t>
            </a:r>
            <a:r>
              <a:rPr lang="ja-JP" altLang="en-US" sz="1600" u="sng" dirty="0" smtClean="0"/>
              <a:t>字形の弁別へ</a:t>
            </a:r>
            <a:r>
              <a:rPr lang="ja-JP" altLang="en-US" sz="1600" dirty="0" smtClean="0"/>
              <a:t>。　　→限定されたいくつかの音の中から対応する字形を選択する。</a:t>
            </a:r>
            <a:r>
              <a:rPr lang="en-US" altLang="ja-JP" sz="1600" dirty="0" smtClean="0"/>
              <a:t/>
            </a:r>
            <a:br>
              <a:rPr lang="en-US" altLang="ja-JP" sz="1600" dirty="0" smtClean="0"/>
            </a:br>
            <a:r>
              <a:rPr lang="ja-JP" altLang="en-US" sz="1600" dirty="0"/>
              <a:t>　</a:t>
            </a:r>
            <a:r>
              <a:rPr lang="ja-JP" altLang="en-US" sz="1600" dirty="0" smtClean="0"/>
              <a:t>　　　　　　　　　　　　　　　　　　　　　　　　　　　　　</a:t>
            </a:r>
            <a:r>
              <a:rPr lang="en-US" altLang="ja-JP" sz="1600" dirty="0" smtClean="0"/>
              <a:t/>
            </a:r>
            <a:br>
              <a:rPr lang="en-US" altLang="ja-JP" sz="1600" dirty="0" smtClean="0"/>
            </a:br>
            <a:r>
              <a:rPr lang="ja-JP" altLang="en-US" sz="1600" dirty="0"/>
              <a:t>　</a:t>
            </a:r>
            <a:r>
              <a:rPr lang="ja-JP" altLang="en-US" sz="1600" dirty="0" smtClean="0"/>
              <a:t>　　　　　　　　　　　　　　　　　　　　　　　　　　　　　　　　　　　　　　　　　　　　　　　　　　</a:t>
            </a:r>
            <a:r>
              <a:rPr lang="en-US" altLang="ja-JP" sz="1600" dirty="0" smtClean="0"/>
              <a:t>※</a:t>
            </a:r>
            <a:r>
              <a:rPr lang="ja-JP" altLang="en-US" sz="1600" dirty="0" smtClean="0"/>
              <a:t>いきなり、文字</a:t>
            </a:r>
            <a:r>
              <a:rPr lang="en-US" altLang="ja-JP" sz="1600" dirty="0" smtClean="0"/>
              <a:t>―</a:t>
            </a:r>
            <a:r>
              <a:rPr lang="ja-JP" altLang="en-US" sz="1600" dirty="0" smtClean="0"/>
              <a:t>音を結合させない</a:t>
            </a:r>
            <a:endParaRPr kumimoji="1" lang="ja-JP" altLang="en-US" sz="2000" dirty="0"/>
          </a:p>
        </p:txBody>
      </p:sp>
      <p:sp>
        <p:nvSpPr>
          <p:cNvPr id="3" name="コンテンツ プレースホルダー 2"/>
          <p:cNvSpPr>
            <a:spLocks noGrp="1"/>
          </p:cNvSpPr>
          <p:nvPr>
            <p:ph idx="1"/>
          </p:nvPr>
        </p:nvSpPr>
        <p:spPr>
          <a:xfrm>
            <a:off x="151074" y="3140765"/>
            <a:ext cx="12040927" cy="3604809"/>
          </a:xfrm>
        </p:spPr>
        <p:txBody>
          <a:bodyPr>
            <a:normAutofit/>
          </a:bodyPr>
          <a:lstStyle/>
          <a:p>
            <a:pPr marL="0" indent="0">
              <a:buNone/>
            </a:pPr>
            <a:r>
              <a:rPr kumimoji="1" lang="ja-JP" altLang="en-US" sz="2000" dirty="0" smtClean="0"/>
              <a:t>１　目の使い方と手の動かし方の統制学習・・・事物の動きを指先等で追う</a:t>
            </a:r>
            <a:endParaRPr kumimoji="1" lang="en-US" altLang="ja-JP" sz="2000" dirty="0" smtClean="0"/>
          </a:p>
          <a:p>
            <a:pPr marL="0" indent="0">
              <a:buNone/>
            </a:pPr>
            <a:r>
              <a:rPr lang="ja-JP" altLang="en-US" sz="2000" dirty="0" smtClean="0"/>
              <a:t>２　定位・・・画用紙上の赤いスペースにマグネットを置く</a:t>
            </a:r>
            <a:endParaRPr lang="en-US" altLang="ja-JP" sz="2000" dirty="0" smtClean="0"/>
          </a:p>
          <a:p>
            <a:pPr marL="0" indent="0">
              <a:buNone/>
            </a:pPr>
            <a:r>
              <a:rPr kumimoji="1" lang="ja-JP" altLang="en-US" sz="2000" dirty="0" smtClean="0"/>
              <a:t>３　色の弁別・・・色の違う二つの丸を区別して対応したマグネットを置く</a:t>
            </a:r>
            <a:endParaRPr kumimoji="1" lang="en-US" altLang="ja-JP" sz="2000" dirty="0" smtClean="0"/>
          </a:p>
          <a:p>
            <a:pPr marL="0" indent="0">
              <a:buNone/>
            </a:pPr>
            <a:endParaRPr lang="en-US" altLang="ja-JP" sz="2000" dirty="0" smtClean="0"/>
          </a:p>
          <a:p>
            <a:pPr marL="0" indent="0">
              <a:buNone/>
            </a:pPr>
            <a:endParaRPr lang="en-US" altLang="ja-JP" sz="2000" dirty="0" smtClean="0"/>
          </a:p>
          <a:p>
            <a:pPr marL="0" indent="0">
              <a:buNone/>
            </a:pPr>
            <a:r>
              <a:rPr lang="ja-JP" altLang="en-US" sz="2000" dirty="0" smtClean="0"/>
              <a:t>４　大小の弁別・・・大きさの違う二つの丸を区別して対応したものを置く</a:t>
            </a:r>
            <a:endParaRPr lang="en-US" altLang="ja-JP" sz="2000" dirty="0" smtClean="0"/>
          </a:p>
        </p:txBody>
      </p:sp>
      <p:sp>
        <p:nvSpPr>
          <p:cNvPr id="4" name="正方形/長方形 3"/>
          <p:cNvSpPr/>
          <p:nvPr/>
        </p:nvSpPr>
        <p:spPr>
          <a:xfrm>
            <a:off x="8356821" y="3718954"/>
            <a:ext cx="1582309" cy="9462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8579457" y="4078006"/>
            <a:ext cx="230588" cy="2385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 name="円/楕円 5"/>
          <p:cNvSpPr/>
          <p:nvPr/>
        </p:nvSpPr>
        <p:spPr>
          <a:xfrm>
            <a:off x="9414344" y="4101859"/>
            <a:ext cx="222637" cy="214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8801449" y="4852014"/>
            <a:ext cx="190832" cy="1033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9338807" y="4857424"/>
            <a:ext cx="151074" cy="79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a:endCxn id="5" idx="4"/>
          </p:cNvCxnSpPr>
          <p:nvPr/>
        </p:nvCxnSpPr>
        <p:spPr>
          <a:xfrm flipH="1" flipV="1">
            <a:off x="8694751" y="4316545"/>
            <a:ext cx="115294" cy="485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endCxn id="6" idx="4"/>
          </p:cNvCxnSpPr>
          <p:nvPr/>
        </p:nvCxnSpPr>
        <p:spPr>
          <a:xfrm flipV="1">
            <a:off x="9414344" y="4316545"/>
            <a:ext cx="111319" cy="508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8356821" y="5294554"/>
            <a:ext cx="1607532" cy="9074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8529996" y="5513979"/>
            <a:ext cx="508884" cy="469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9578924" y="5678832"/>
            <a:ext cx="151074" cy="173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8816836" y="6237362"/>
            <a:ext cx="453225" cy="451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9587054" y="6333227"/>
            <a:ext cx="151075" cy="151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p:nvPr/>
        </p:nvCxnSpPr>
        <p:spPr>
          <a:xfrm flipH="1" flipV="1">
            <a:off x="8917858" y="5965341"/>
            <a:ext cx="104012" cy="218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17" idx="4"/>
          </p:cNvCxnSpPr>
          <p:nvPr/>
        </p:nvCxnSpPr>
        <p:spPr>
          <a:xfrm flipH="1" flipV="1">
            <a:off x="9654461" y="5852758"/>
            <a:ext cx="8131" cy="430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072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6089" y="72817"/>
            <a:ext cx="10515600" cy="526790"/>
          </a:xfrm>
        </p:spPr>
        <p:txBody>
          <a:bodyPr>
            <a:normAutofit/>
          </a:bodyPr>
          <a:lstStyle/>
          <a:p>
            <a:r>
              <a:rPr lang="ja-JP" altLang="en-US" sz="2000" dirty="0" smtClean="0">
                <a:solidFill>
                  <a:srgbClr val="7030A0"/>
                </a:solidFill>
              </a:rPr>
              <a:t>文字</a:t>
            </a:r>
            <a:r>
              <a:rPr lang="ja-JP" altLang="en-US" sz="2000" dirty="0">
                <a:solidFill>
                  <a:srgbClr val="7030A0"/>
                </a:solidFill>
              </a:rPr>
              <a:t>学習</a:t>
            </a:r>
            <a:r>
              <a:rPr lang="ja-JP" altLang="en-US" sz="2000" dirty="0" smtClean="0">
                <a:solidFill>
                  <a:srgbClr val="7030A0"/>
                </a:solidFill>
              </a:rPr>
              <a:t>の順序　</a:t>
            </a:r>
            <a:r>
              <a:rPr lang="en-US" altLang="ja-JP" sz="2000" dirty="0" smtClean="0">
                <a:solidFill>
                  <a:srgbClr val="7030A0"/>
                </a:solidFill>
              </a:rPr>
              <a:t>―</a:t>
            </a:r>
            <a:r>
              <a:rPr lang="ja-JP" altLang="en-US" sz="2000" dirty="0" smtClean="0">
                <a:solidFill>
                  <a:srgbClr val="7030A0"/>
                </a:solidFill>
              </a:rPr>
              <a:t>文字を記号として操作する基礎</a:t>
            </a:r>
            <a:r>
              <a:rPr lang="en-US" altLang="ja-JP" sz="2000" dirty="0" smtClean="0">
                <a:solidFill>
                  <a:srgbClr val="7030A0"/>
                </a:solidFill>
              </a:rPr>
              <a:t>―</a:t>
            </a:r>
            <a:endParaRPr kumimoji="1" lang="ja-JP" altLang="en-US" sz="2000" dirty="0">
              <a:solidFill>
                <a:srgbClr val="7030A0"/>
              </a:solidFill>
            </a:endParaRPr>
          </a:p>
        </p:txBody>
      </p:sp>
      <p:sp>
        <p:nvSpPr>
          <p:cNvPr id="3" name="コンテンツ プレースホルダー 2"/>
          <p:cNvSpPr>
            <a:spLocks noGrp="1"/>
          </p:cNvSpPr>
          <p:nvPr>
            <p:ph idx="1"/>
          </p:nvPr>
        </p:nvSpPr>
        <p:spPr>
          <a:xfrm>
            <a:off x="67456" y="674558"/>
            <a:ext cx="12124545" cy="6071016"/>
          </a:xfrm>
        </p:spPr>
        <p:txBody>
          <a:bodyPr>
            <a:normAutofit/>
          </a:bodyPr>
          <a:lstStyle/>
          <a:p>
            <a:pPr marL="0" indent="0">
              <a:buNone/>
            </a:pPr>
            <a:r>
              <a:rPr kumimoji="1" lang="ja-JP" altLang="en-US" sz="2000" dirty="0" smtClean="0"/>
              <a:t>５　位置の弁別・・・直線状の真ん中・両端の丸の上に</a:t>
            </a:r>
            <a:r>
              <a:rPr lang="ja-JP" altLang="en-US" sz="2000" dirty="0" smtClean="0"/>
              <a:t>マグネットを置く</a:t>
            </a:r>
            <a:endParaRPr lang="en-US" altLang="ja-JP" sz="2000" dirty="0" smtClean="0"/>
          </a:p>
          <a:p>
            <a:pPr marL="0" indent="0">
              <a:buNone/>
            </a:pPr>
            <a:r>
              <a:rPr kumimoji="1" lang="ja-JP" altLang="en-US" sz="2000" dirty="0" smtClean="0"/>
              <a:t>　　　　　　　　　　　　　　　　　　　　　　　　　　　　　　　　　　　　　　　　　　　　　　</a:t>
            </a:r>
            <a:endParaRPr kumimoji="1" lang="en-US" altLang="ja-JP" sz="2000" dirty="0" smtClean="0"/>
          </a:p>
          <a:p>
            <a:pPr marL="0" indent="0">
              <a:buNone/>
            </a:pPr>
            <a:endParaRPr lang="en-US" altLang="ja-JP" sz="2000" dirty="0"/>
          </a:p>
          <a:p>
            <a:pPr marL="0" indent="0">
              <a:buNone/>
            </a:pPr>
            <a:endParaRPr kumimoji="1" lang="en-US" altLang="ja-JP" sz="2000" dirty="0" smtClean="0"/>
          </a:p>
          <a:p>
            <a:pPr marL="0" indent="0">
              <a:buNone/>
            </a:pPr>
            <a:r>
              <a:rPr kumimoji="1" lang="ja-JP" altLang="en-US" sz="2000" dirty="0" smtClean="0"/>
              <a:t>６　順序付け・・・線分を左から右へたどる、見本を見て線分上に左から右へ順に並べる、小さい順に並べる</a:t>
            </a:r>
            <a:endParaRPr kumimoji="1" lang="en-US" altLang="ja-JP" sz="2000" dirty="0" smtClean="0"/>
          </a:p>
          <a:p>
            <a:pPr marL="0" indent="0">
              <a:buNone/>
            </a:pPr>
            <a:endParaRPr lang="en-US" altLang="ja-JP" sz="2000" dirty="0" smtClean="0"/>
          </a:p>
          <a:p>
            <a:pPr marL="0" indent="0">
              <a:buNone/>
            </a:pPr>
            <a:endParaRPr lang="en-US" altLang="ja-JP" sz="2000" dirty="0"/>
          </a:p>
          <a:p>
            <a:pPr marL="0" indent="0">
              <a:buNone/>
            </a:pPr>
            <a:endParaRPr lang="en-US" altLang="ja-JP" sz="2000" dirty="0" smtClean="0"/>
          </a:p>
          <a:p>
            <a:pPr marL="0" indent="0">
              <a:buNone/>
            </a:pPr>
            <a:endParaRPr lang="en-US" altLang="ja-JP" sz="2000" dirty="0"/>
          </a:p>
          <a:p>
            <a:pPr marL="0" indent="0">
              <a:buNone/>
            </a:pPr>
            <a:r>
              <a:rPr lang="ja-JP" altLang="en-US" sz="2000" dirty="0" smtClean="0"/>
              <a:t>７　形の弁別・・・●▲■の弁別・輪郭線〇△□の弁別・大きさの異なる図形の弁別・置かれている方向の異なる</a:t>
            </a:r>
            <a:endParaRPr lang="en-US" altLang="ja-JP" sz="2000" dirty="0" smtClean="0"/>
          </a:p>
          <a:p>
            <a:pPr marL="0" indent="0">
              <a:buNone/>
            </a:pPr>
            <a:r>
              <a:rPr lang="ja-JP" altLang="en-US" sz="2000" dirty="0"/>
              <a:t>　</a:t>
            </a:r>
            <a:r>
              <a:rPr lang="ja-JP" altLang="en-US" sz="2000" dirty="0" smtClean="0"/>
              <a:t>　　　　　　　　　図形の弁別</a:t>
            </a:r>
            <a:endParaRPr lang="en-US" altLang="ja-JP" sz="2000" dirty="0" smtClean="0"/>
          </a:p>
        </p:txBody>
      </p:sp>
      <p:pic>
        <p:nvPicPr>
          <p:cNvPr id="7" name="図 6"/>
          <p:cNvPicPr>
            <a:picLocks noChangeAspect="1"/>
          </p:cNvPicPr>
          <p:nvPr/>
        </p:nvPicPr>
        <p:blipFill rotWithShape="1">
          <a:blip r:embed="rId2"/>
          <a:srcRect l="-1176" t="7169" b="19354"/>
          <a:stretch/>
        </p:blipFill>
        <p:spPr>
          <a:xfrm>
            <a:off x="8596859" y="689548"/>
            <a:ext cx="1239907" cy="921896"/>
          </a:xfrm>
          <a:prstGeom prst="rect">
            <a:avLst/>
          </a:prstGeom>
        </p:spPr>
      </p:pic>
      <p:pic>
        <p:nvPicPr>
          <p:cNvPr id="8" name="図 7"/>
          <p:cNvPicPr>
            <a:picLocks noChangeAspect="1"/>
          </p:cNvPicPr>
          <p:nvPr/>
        </p:nvPicPr>
        <p:blipFill>
          <a:blip r:embed="rId3"/>
          <a:stretch>
            <a:fillRect/>
          </a:stretch>
        </p:blipFill>
        <p:spPr>
          <a:xfrm>
            <a:off x="3533864" y="2788696"/>
            <a:ext cx="1333333" cy="1000000"/>
          </a:xfrm>
          <a:prstGeom prst="rect">
            <a:avLst/>
          </a:prstGeom>
        </p:spPr>
      </p:pic>
      <p:pic>
        <p:nvPicPr>
          <p:cNvPr id="9" name="図 8"/>
          <p:cNvPicPr>
            <a:picLocks noChangeAspect="1"/>
          </p:cNvPicPr>
          <p:nvPr/>
        </p:nvPicPr>
        <p:blipFill>
          <a:blip r:embed="rId4"/>
          <a:stretch>
            <a:fillRect/>
          </a:stretch>
        </p:blipFill>
        <p:spPr>
          <a:xfrm>
            <a:off x="7814181" y="5233372"/>
            <a:ext cx="1190476" cy="1104762"/>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5337" y="5201657"/>
            <a:ext cx="1526120" cy="1069810"/>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2090" y="2788696"/>
            <a:ext cx="1427674" cy="1000800"/>
          </a:xfrm>
          <a:prstGeom prst="rect">
            <a:avLst/>
          </a:prstGeom>
        </p:spPr>
      </p:pic>
      <p:pic>
        <p:nvPicPr>
          <p:cNvPr id="12" name="図 11"/>
          <p:cNvPicPr>
            <a:picLocks noChangeAspect="1"/>
          </p:cNvPicPr>
          <p:nvPr/>
        </p:nvPicPr>
        <p:blipFill>
          <a:blip r:embed="rId7"/>
          <a:stretch>
            <a:fillRect/>
          </a:stretch>
        </p:blipFill>
        <p:spPr>
          <a:xfrm>
            <a:off x="9004657" y="2788696"/>
            <a:ext cx="1114286" cy="1047619"/>
          </a:xfrm>
          <a:prstGeom prst="rect">
            <a:avLst/>
          </a:prstGeom>
        </p:spPr>
      </p:pic>
      <p:pic>
        <p:nvPicPr>
          <p:cNvPr id="13" name="図 12"/>
          <p:cNvPicPr>
            <a:picLocks noChangeAspect="1"/>
          </p:cNvPicPr>
          <p:nvPr/>
        </p:nvPicPr>
        <p:blipFill>
          <a:blip r:embed="rId8"/>
          <a:stretch>
            <a:fillRect/>
          </a:stretch>
        </p:blipFill>
        <p:spPr>
          <a:xfrm>
            <a:off x="3533864" y="5233372"/>
            <a:ext cx="1380952" cy="1038095"/>
          </a:xfrm>
          <a:prstGeom prst="rect">
            <a:avLst/>
          </a:prstGeom>
        </p:spPr>
      </p:pic>
      <p:pic>
        <p:nvPicPr>
          <p:cNvPr id="14" name="図 13"/>
          <p:cNvPicPr>
            <a:picLocks noChangeAspect="1"/>
          </p:cNvPicPr>
          <p:nvPr/>
        </p:nvPicPr>
        <p:blipFill>
          <a:blip r:embed="rId9"/>
          <a:stretch>
            <a:fillRect/>
          </a:stretch>
        </p:blipFill>
        <p:spPr>
          <a:xfrm>
            <a:off x="5850213" y="5218135"/>
            <a:ext cx="1085714" cy="1057143"/>
          </a:xfrm>
          <a:prstGeom prst="rect">
            <a:avLst/>
          </a:prstGeom>
        </p:spPr>
      </p:pic>
    </p:spTree>
    <p:extLst>
      <p:ext uri="{BB962C8B-B14F-4D97-AF65-F5344CB8AC3E}">
        <p14:creationId xmlns:p14="http://schemas.microsoft.com/office/powerpoint/2010/main" val="2218452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37323" y="3370125"/>
            <a:ext cx="11282900" cy="369332"/>
          </a:xfrm>
          <a:prstGeom prst="rect">
            <a:avLst/>
          </a:prstGeom>
        </p:spPr>
        <p:txBody>
          <a:bodyPr wrap="square">
            <a:spAutoFit/>
          </a:bodyPr>
          <a:lstStyle/>
          <a:p>
            <a:pPr lvl="0">
              <a:lnSpc>
                <a:spcPct val="90000"/>
              </a:lnSpc>
              <a:spcBef>
                <a:spcPts val="1000"/>
              </a:spcBef>
            </a:pPr>
            <a:r>
              <a:rPr lang="ja-JP" altLang="en-US" sz="2000" dirty="0" smtClean="0">
                <a:solidFill>
                  <a:prstClr val="black"/>
                </a:solidFill>
              </a:rPr>
              <a:t>９</a:t>
            </a:r>
            <a:r>
              <a:rPr lang="ja-JP" altLang="en-US" sz="2000" dirty="0">
                <a:solidFill>
                  <a:prstClr val="black"/>
                </a:solidFill>
              </a:rPr>
              <a:t>　形を書く・・・輪郭線をたどる、縦・横・斜めの線をたどる、書く、補間図形・点図形で形を</a:t>
            </a:r>
            <a:r>
              <a:rPr lang="ja-JP" altLang="en-US" sz="2000" dirty="0" smtClean="0">
                <a:solidFill>
                  <a:prstClr val="black"/>
                </a:solidFill>
              </a:rPr>
              <a:t>書く</a:t>
            </a:r>
            <a:endParaRPr lang="en-US" altLang="ja-JP" sz="2000" dirty="0">
              <a:solidFill>
                <a:prstClr val="black"/>
              </a:solidFill>
            </a:endParaRPr>
          </a:p>
        </p:txBody>
      </p:sp>
      <p:pic>
        <p:nvPicPr>
          <p:cNvPr id="3" name="図 2"/>
          <p:cNvPicPr>
            <a:picLocks noChangeAspect="1"/>
          </p:cNvPicPr>
          <p:nvPr/>
        </p:nvPicPr>
        <p:blipFill rotWithShape="1">
          <a:blip r:embed="rId2"/>
          <a:srcRect l="9731" t="5872" r="2927" b="11192"/>
          <a:stretch/>
        </p:blipFill>
        <p:spPr>
          <a:xfrm>
            <a:off x="6667682" y="1849077"/>
            <a:ext cx="1628095" cy="1161715"/>
          </a:xfrm>
          <a:prstGeom prst="rect">
            <a:avLst/>
          </a:prstGeom>
        </p:spPr>
      </p:pic>
      <p:pic>
        <p:nvPicPr>
          <p:cNvPr id="4" name="図 3"/>
          <p:cNvPicPr>
            <a:picLocks noChangeAspect="1"/>
          </p:cNvPicPr>
          <p:nvPr/>
        </p:nvPicPr>
        <p:blipFill>
          <a:blip r:embed="rId3"/>
          <a:stretch>
            <a:fillRect/>
          </a:stretch>
        </p:blipFill>
        <p:spPr>
          <a:xfrm>
            <a:off x="3222491" y="1786793"/>
            <a:ext cx="1734159" cy="1300619"/>
          </a:xfrm>
          <a:prstGeom prst="rect">
            <a:avLst/>
          </a:prstGeom>
        </p:spPr>
      </p:pic>
      <p:sp>
        <p:nvSpPr>
          <p:cNvPr id="6" name="正方形/長方形 5"/>
          <p:cNvSpPr/>
          <p:nvPr/>
        </p:nvSpPr>
        <p:spPr>
          <a:xfrm>
            <a:off x="526112" y="1025755"/>
            <a:ext cx="11505537" cy="369332"/>
          </a:xfrm>
          <a:prstGeom prst="rect">
            <a:avLst/>
          </a:prstGeom>
        </p:spPr>
        <p:txBody>
          <a:bodyPr wrap="square">
            <a:spAutoFit/>
          </a:bodyPr>
          <a:lstStyle/>
          <a:p>
            <a:pPr lvl="0">
              <a:lnSpc>
                <a:spcPct val="90000"/>
              </a:lnSpc>
              <a:spcBef>
                <a:spcPts val="1000"/>
              </a:spcBef>
            </a:pPr>
            <a:r>
              <a:rPr lang="ja-JP" altLang="en-US" sz="2000" dirty="0">
                <a:solidFill>
                  <a:prstClr val="black"/>
                </a:solidFill>
              </a:rPr>
              <a:t>８　形の分解・組立て・・・見本と同じ位置の</a:t>
            </a:r>
            <a:r>
              <a:rPr lang="ja-JP" altLang="en-US" sz="2000" dirty="0" err="1">
                <a:solidFill>
                  <a:prstClr val="black"/>
                </a:solidFill>
              </a:rPr>
              <a:t>〇</a:t>
            </a:r>
            <a:r>
              <a:rPr lang="ja-JP" altLang="en-US" sz="2000" dirty="0">
                <a:solidFill>
                  <a:prstClr val="black"/>
                </a:solidFill>
              </a:rPr>
              <a:t>△□の輪郭線上・角にマグネットを置く、透明板の</a:t>
            </a:r>
            <a:r>
              <a:rPr lang="ja-JP" altLang="en-US" sz="2000" dirty="0" smtClean="0">
                <a:solidFill>
                  <a:prstClr val="black"/>
                </a:solidFill>
              </a:rPr>
              <a:t>重ね合わせ</a:t>
            </a:r>
            <a:endParaRPr lang="en-US" altLang="ja-JP" sz="2000" dirty="0">
              <a:solidFill>
                <a:prstClr val="black"/>
              </a:solidFill>
            </a:endParaRPr>
          </a:p>
        </p:txBody>
      </p:sp>
      <p:sp>
        <p:nvSpPr>
          <p:cNvPr id="7" name="正方形/長方形 6"/>
          <p:cNvSpPr/>
          <p:nvPr/>
        </p:nvSpPr>
        <p:spPr>
          <a:xfrm>
            <a:off x="437323" y="5268025"/>
            <a:ext cx="11282900" cy="1179810"/>
          </a:xfrm>
          <a:prstGeom prst="rect">
            <a:avLst/>
          </a:prstGeom>
        </p:spPr>
        <p:txBody>
          <a:bodyPr wrap="square">
            <a:spAutoFit/>
          </a:bodyPr>
          <a:lstStyle/>
          <a:p>
            <a:pPr lvl="0">
              <a:lnSpc>
                <a:spcPct val="90000"/>
              </a:lnSpc>
              <a:spcBef>
                <a:spcPts val="1000"/>
              </a:spcBef>
            </a:pPr>
            <a:endParaRPr lang="en-US" altLang="ja-JP" sz="2000" dirty="0">
              <a:solidFill>
                <a:prstClr val="black"/>
              </a:solidFill>
            </a:endParaRPr>
          </a:p>
          <a:p>
            <a:pPr lvl="0">
              <a:lnSpc>
                <a:spcPct val="90000"/>
              </a:lnSpc>
              <a:spcBef>
                <a:spcPts val="1000"/>
              </a:spcBef>
            </a:pPr>
            <a:r>
              <a:rPr lang="ja-JP" altLang="en-US" sz="2000" dirty="0">
                <a:solidFill>
                  <a:prstClr val="black"/>
                </a:solidFill>
              </a:rPr>
              <a:t>１０　枠を使った文字の分解・組み立て、点・線に透明板を重ねてから書く、枠の中で文字を構成して</a:t>
            </a:r>
            <a:r>
              <a:rPr lang="ja-JP" altLang="en-US" sz="2000" dirty="0" smtClean="0">
                <a:solidFill>
                  <a:prstClr val="black"/>
                </a:solidFill>
              </a:rPr>
              <a:t>から　　</a:t>
            </a:r>
            <a:endParaRPr lang="en-US" altLang="ja-JP" sz="2000" dirty="0" smtClean="0">
              <a:solidFill>
                <a:prstClr val="black"/>
              </a:solidFill>
            </a:endParaRPr>
          </a:p>
          <a:p>
            <a:pPr lvl="0">
              <a:lnSpc>
                <a:spcPct val="90000"/>
              </a:lnSpc>
              <a:spcBef>
                <a:spcPts val="1000"/>
              </a:spcBef>
            </a:pPr>
            <a:r>
              <a:rPr lang="ja-JP" altLang="en-US" sz="2000" dirty="0">
                <a:solidFill>
                  <a:prstClr val="black"/>
                </a:solidFill>
              </a:rPr>
              <a:t>　</a:t>
            </a:r>
            <a:r>
              <a:rPr lang="ja-JP" altLang="en-US" sz="2000" dirty="0" smtClean="0">
                <a:solidFill>
                  <a:prstClr val="black"/>
                </a:solidFill>
              </a:rPr>
              <a:t>　　書く</a:t>
            </a:r>
            <a:endParaRPr lang="en-US" altLang="ja-JP" sz="2000" dirty="0">
              <a:solidFill>
                <a:prstClr val="black"/>
              </a:solidFill>
            </a:endParaRPr>
          </a:p>
        </p:txBody>
      </p:sp>
      <p:sp>
        <p:nvSpPr>
          <p:cNvPr id="8" name="タイトル 1"/>
          <p:cNvSpPr txBox="1">
            <a:spLocks/>
          </p:cNvSpPr>
          <p:nvPr/>
        </p:nvSpPr>
        <p:spPr>
          <a:xfrm>
            <a:off x="246089" y="72817"/>
            <a:ext cx="10515600" cy="52679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smtClean="0">
                <a:solidFill>
                  <a:srgbClr val="7030A0"/>
                </a:solidFill>
              </a:rPr>
              <a:t>文字学習の順序　</a:t>
            </a:r>
            <a:r>
              <a:rPr lang="en-US" altLang="ja-JP" sz="2000" smtClean="0">
                <a:solidFill>
                  <a:srgbClr val="7030A0"/>
                </a:solidFill>
              </a:rPr>
              <a:t>―</a:t>
            </a:r>
            <a:r>
              <a:rPr lang="ja-JP" altLang="en-US" sz="2000" smtClean="0">
                <a:solidFill>
                  <a:srgbClr val="7030A0"/>
                </a:solidFill>
              </a:rPr>
              <a:t>文字を記号として操作する基礎</a:t>
            </a:r>
            <a:r>
              <a:rPr lang="en-US" altLang="ja-JP" sz="2000" smtClean="0">
                <a:solidFill>
                  <a:srgbClr val="7030A0"/>
                </a:solidFill>
              </a:rPr>
              <a:t>―</a:t>
            </a:r>
            <a:endParaRPr lang="ja-JP" altLang="en-US" sz="2000" dirty="0">
              <a:solidFill>
                <a:srgbClr val="7030A0"/>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904" y="3853420"/>
            <a:ext cx="1809332" cy="1356999"/>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682" y="3890035"/>
            <a:ext cx="1555225" cy="1320384"/>
          </a:xfrm>
          <a:prstGeom prst="rect">
            <a:avLst/>
          </a:prstGeom>
        </p:spPr>
      </p:pic>
      <p:pic>
        <p:nvPicPr>
          <p:cNvPr id="11" name="図 10"/>
          <p:cNvPicPr>
            <a:picLocks noChangeAspect="1"/>
          </p:cNvPicPr>
          <p:nvPr/>
        </p:nvPicPr>
        <p:blipFill rotWithShape="1">
          <a:blip r:embed="rId6">
            <a:extLst>
              <a:ext uri="{28A0092B-C50C-407E-A947-70E740481C1C}">
                <a14:useLocalDpi xmlns:a14="http://schemas.microsoft.com/office/drawing/2010/main" val="0"/>
              </a:ext>
            </a:extLst>
          </a:blip>
          <a:srcRect t="3403" r="42329"/>
          <a:stretch/>
        </p:blipFill>
        <p:spPr>
          <a:xfrm>
            <a:off x="8273399" y="4150580"/>
            <a:ext cx="640013" cy="1060297"/>
          </a:xfrm>
          <a:prstGeom prst="rect">
            <a:avLst/>
          </a:prstGeom>
        </p:spPr>
      </p:pic>
      <p:sp>
        <p:nvSpPr>
          <p:cNvPr id="12" name="正方形/長方形 11"/>
          <p:cNvSpPr/>
          <p:nvPr/>
        </p:nvSpPr>
        <p:spPr>
          <a:xfrm>
            <a:off x="3291840" y="5260505"/>
            <a:ext cx="6384898" cy="286232"/>
          </a:xfrm>
          <a:prstGeom prst="rect">
            <a:avLst/>
          </a:prstGeom>
        </p:spPr>
        <p:txBody>
          <a:bodyPr wrap="square">
            <a:spAutoFit/>
          </a:bodyPr>
          <a:lstStyle/>
          <a:p>
            <a:pPr lvl="0">
              <a:lnSpc>
                <a:spcPct val="90000"/>
              </a:lnSpc>
              <a:spcBef>
                <a:spcPts val="1000"/>
              </a:spcBef>
            </a:pPr>
            <a:r>
              <a:rPr lang="ja-JP" altLang="en-US" sz="1400" dirty="0" smtClean="0">
                <a:solidFill>
                  <a:prstClr val="black"/>
                </a:solidFill>
              </a:rPr>
              <a:t>木枠を使って形を書く　　　　　　　　　　　　　　　くりぬき文字を使って文字を書く</a:t>
            </a:r>
            <a:endParaRPr lang="en-US" altLang="ja-JP" sz="1400" dirty="0">
              <a:solidFill>
                <a:prstClr val="black"/>
              </a:solidFill>
            </a:endParaRPr>
          </a:p>
        </p:txBody>
      </p:sp>
    </p:spTree>
    <p:extLst>
      <p:ext uri="{BB962C8B-B14F-4D97-AF65-F5344CB8AC3E}">
        <p14:creationId xmlns:p14="http://schemas.microsoft.com/office/powerpoint/2010/main" val="2291267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6089" y="72817"/>
            <a:ext cx="10515600" cy="526790"/>
          </a:xfrm>
        </p:spPr>
        <p:txBody>
          <a:bodyPr>
            <a:normAutofit/>
          </a:bodyPr>
          <a:lstStyle/>
          <a:p>
            <a:r>
              <a:rPr lang="ja-JP" altLang="en-US" sz="2000" dirty="0" smtClean="0">
                <a:solidFill>
                  <a:srgbClr val="7030A0"/>
                </a:solidFill>
              </a:rPr>
              <a:t>文字</a:t>
            </a:r>
            <a:r>
              <a:rPr lang="ja-JP" altLang="en-US" sz="2000" dirty="0">
                <a:solidFill>
                  <a:srgbClr val="7030A0"/>
                </a:solidFill>
              </a:rPr>
              <a:t>学習</a:t>
            </a:r>
            <a:r>
              <a:rPr lang="ja-JP" altLang="en-US" sz="2000" dirty="0" smtClean="0">
                <a:solidFill>
                  <a:srgbClr val="7030A0"/>
                </a:solidFill>
              </a:rPr>
              <a:t>の順序　</a:t>
            </a:r>
            <a:r>
              <a:rPr lang="en-US" altLang="ja-JP" sz="2000" dirty="0" smtClean="0">
                <a:solidFill>
                  <a:srgbClr val="7030A0"/>
                </a:solidFill>
              </a:rPr>
              <a:t>―</a:t>
            </a:r>
            <a:r>
              <a:rPr lang="ja-JP" altLang="en-US" sz="2000" dirty="0" smtClean="0">
                <a:solidFill>
                  <a:srgbClr val="7030A0"/>
                </a:solidFill>
              </a:rPr>
              <a:t>文字を記号として操作する基礎</a:t>
            </a:r>
            <a:r>
              <a:rPr lang="en-US" altLang="ja-JP" sz="2000" dirty="0" smtClean="0">
                <a:solidFill>
                  <a:srgbClr val="7030A0"/>
                </a:solidFill>
              </a:rPr>
              <a:t>―</a:t>
            </a:r>
            <a:endParaRPr kumimoji="1" lang="ja-JP" altLang="en-US" sz="2000" dirty="0">
              <a:solidFill>
                <a:srgbClr val="7030A0"/>
              </a:solidFill>
            </a:endParaRPr>
          </a:p>
        </p:txBody>
      </p:sp>
      <p:sp>
        <p:nvSpPr>
          <p:cNvPr id="3" name="コンテンツ プレースホルダー 2"/>
          <p:cNvSpPr>
            <a:spLocks noGrp="1"/>
          </p:cNvSpPr>
          <p:nvPr>
            <p:ph idx="1"/>
          </p:nvPr>
        </p:nvSpPr>
        <p:spPr>
          <a:xfrm>
            <a:off x="103367" y="970058"/>
            <a:ext cx="12088633" cy="5775515"/>
          </a:xfrm>
        </p:spPr>
        <p:txBody>
          <a:bodyPr>
            <a:normAutofit/>
          </a:bodyPr>
          <a:lstStyle/>
          <a:p>
            <a:pPr marL="0" indent="0">
              <a:buNone/>
            </a:pPr>
            <a:r>
              <a:rPr kumimoji="1" lang="ja-JP" altLang="en-US" sz="2000" dirty="0" smtClean="0"/>
              <a:t>１１　文字の見本合わせ</a:t>
            </a:r>
            <a:endParaRPr kumimoji="1" lang="en-US" altLang="ja-JP" sz="2000" dirty="0" smtClean="0"/>
          </a:p>
          <a:p>
            <a:pPr marL="0" indent="0">
              <a:buNone/>
            </a:pPr>
            <a:endParaRPr lang="en-US" altLang="ja-JP" sz="2000" dirty="0" smtClean="0"/>
          </a:p>
          <a:p>
            <a:pPr marL="0" indent="0">
              <a:buNone/>
            </a:pPr>
            <a:r>
              <a:rPr lang="ja-JP" altLang="en-US" sz="1400" dirty="0" smtClean="0"/>
              <a:t>　　　　　　　　　　　　　　　　　　　　　　　　　　　　　　　　　　　同じ</a:t>
            </a:r>
            <a:r>
              <a:rPr lang="ja-JP" altLang="en-US" sz="1400" dirty="0"/>
              <a:t>文字</a:t>
            </a:r>
            <a:r>
              <a:rPr lang="ja-JP" altLang="en-US" sz="1400" dirty="0" smtClean="0"/>
              <a:t>を選んで並べる　　同じ文字を選んで重ねる</a:t>
            </a:r>
            <a:endParaRPr lang="en-US" altLang="ja-JP" sz="1400" dirty="0" smtClean="0"/>
          </a:p>
          <a:p>
            <a:pPr marL="0" indent="0">
              <a:buNone/>
            </a:pPr>
            <a:r>
              <a:rPr lang="ja-JP" altLang="en-US" sz="2000" dirty="0" smtClean="0"/>
              <a:t>１２　文字による音声の分解・組み立て</a:t>
            </a:r>
            <a:endParaRPr lang="en-US" altLang="ja-JP" sz="2000" dirty="0" smtClean="0"/>
          </a:p>
          <a:p>
            <a:pPr marL="0" indent="0">
              <a:buNone/>
            </a:pPr>
            <a:endParaRPr kumimoji="1" lang="en-US" altLang="ja-JP" sz="2000" dirty="0" smtClean="0"/>
          </a:p>
          <a:p>
            <a:pPr marL="0" indent="0">
              <a:buNone/>
            </a:pPr>
            <a:r>
              <a:rPr kumimoji="1" lang="ja-JP" altLang="en-US" sz="2000" dirty="0" smtClean="0"/>
              <a:t>１３　文字と実物・音声との結合、単語の分解構成による文字と実物との結合の強化</a:t>
            </a:r>
            <a:endParaRPr kumimoji="1" lang="en-US" altLang="ja-JP" sz="2000" dirty="0" smtClean="0"/>
          </a:p>
          <a:p>
            <a:pPr marL="0" indent="0">
              <a:buNone/>
            </a:pPr>
            <a:endParaRPr lang="en-US" altLang="ja-JP" sz="2000" dirty="0" smtClean="0"/>
          </a:p>
          <a:p>
            <a:pPr marL="0" indent="0">
              <a:buNone/>
            </a:pPr>
            <a:endParaRPr lang="en-US" altLang="ja-JP" sz="2000" dirty="0" smtClean="0"/>
          </a:p>
          <a:p>
            <a:pPr marL="0" indent="0">
              <a:buNone/>
            </a:pPr>
            <a:endParaRPr lang="en-US" altLang="ja-JP" sz="2000" dirty="0"/>
          </a:p>
          <a:p>
            <a:pPr marL="0" indent="0">
              <a:buNone/>
            </a:pPr>
            <a:r>
              <a:rPr lang="ja-JP" altLang="en-US" sz="1400" dirty="0" smtClean="0"/>
              <a:t>　　　　　実物</a:t>
            </a:r>
            <a:r>
              <a:rPr lang="ja-JP" altLang="en-US" sz="1400" dirty="0" err="1" smtClean="0"/>
              <a:t>ー</a:t>
            </a:r>
            <a:r>
              <a:rPr lang="ja-JP" altLang="en-US" sz="1400" dirty="0" smtClean="0"/>
              <a:t>単語カード　　　　　実物</a:t>
            </a:r>
            <a:r>
              <a:rPr lang="ja-JP" altLang="en-US" sz="1400" dirty="0" err="1" smtClean="0"/>
              <a:t>ー</a:t>
            </a:r>
            <a:r>
              <a:rPr lang="en-US" altLang="ja-JP" sz="1400" dirty="0" smtClean="0"/>
              <a:t>50</a:t>
            </a:r>
            <a:r>
              <a:rPr lang="ja-JP" altLang="en-US" sz="1400" dirty="0" smtClean="0"/>
              <a:t>音表からの単語の構成　　　　　写真</a:t>
            </a:r>
            <a:r>
              <a:rPr lang="ja-JP" altLang="en-US" sz="1400" dirty="0" err="1" smtClean="0"/>
              <a:t>ー</a:t>
            </a:r>
            <a:r>
              <a:rPr lang="en-US" altLang="ja-JP" sz="1400" dirty="0" smtClean="0"/>
              <a:t>50</a:t>
            </a:r>
            <a:r>
              <a:rPr lang="ja-JP" altLang="en-US" sz="1400" dirty="0" smtClean="0"/>
              <a:t>音表からの単語構成　　　</a:t>
            </a:r>
            <a:endParaRPr lang="en-US" altLang="ja-JP" sz="1400" dirty="0"/>
          </a:p>
          <a:p>
            <a:pPr marL="0" indent="0">
              <a:buNone/>
            </a:pPr>
            <a:endParaRPr lang="en-US" altLang="ja-JP" sz="2000" dirty="0" smtClean="0"/>
          </a:p>
          <a:p>
            <a:pPr marL="0" indent="0">
              <a:buNone/>
            </a:pPr>
            <a:endParaRPr lang="en-US" altLang="ja-JP" sz="2000" dirty="0"/>
          </a:p>
          <a:p>
            <a:pPr marL="0" indent="0">
              <a:buNone/>
            </a:pPr>
            <a:endParaRPr lang="en-US" altLang="ja-JP" sz="2000" dirty="0" smtClean="0"/>
          </a:p>
          <a:p>
            <a:pPr marL="0" indent="0">
              <a:buNone/>
            </a:pPr>
            <a:endParaRPr lang="en-US" altLang="ja-JP" sz="1400" dirty="0" smtClean="0"/>
          </a:p>
          <a:p>
            <a:pPr marL="0" indent="0">
              <a:buNone/>
            </a:pPr>
            <a:r>
              <a:rPr lang="ja-JP" altLang="en-US" sz="1400" dirty="0" smtClean="0"/>
              <a:t>　　　　　　　　　　　　　　色</a:t>
            </a:r>
            <a:r>
              <a:rPr lang="ja-JP" altLang="en-US" sz="1400" dirty="0" err="1" smtClean="0"/>
              <a:t>ー</a:t>
            </a:r>
            <a:r>
              <a:rPr lang="ja-JP" altLang="en-US" sz="1400" dirty="0" smtClean="0"/>
              <a:t>色文字</a:t>
            </a:r>
            <a:r>
              <a:rPr lang="ja-JP" altLang="en-US" sz="1400" dirty="0" err="1" smtClean="0"/>
              <a:t>ー</a:t>
            </a:r>
            <a:r>
              <a:rPr lang="ja-JP" altLang="en-US" sz="1400" dirty="0" smtClean="0"/>
              <a:t>黒い文字　　　　　　　　　　　　　　　　　　　　　大きさが違う形</a:t>
            </a:r>
            <a:r>
              <a:rPr lang="en-US" altLang="ja-JP" sz="1400" dirty="0" smtClean="0"/>
              <a:t>―</a:t>
            </a:r>
            <a:r>
              <a:rPr lang="ja-JP" altLang="en-US" sz="1400" dirty="0" smtClean="0"/>
              <a:t>単語　　　　　　　　　　　写真と単語カード</a:t>
            </a:r>
            <a:endParaRPr lang="en-US" altLang="ja-JP" sz="1400" dirty="0"/>
          </a:p>
        </p:txBody>
      </p:sp>
      <p:pic>
        <p:nvPicPr>
          <p:cNvPr id="4" name="図 3"/>
          <p:cNvPicPr>
            <a:picLocks noChangeAspect="1"/>
          </p:cNvPicPr>
          <p:nvPr/>
        </p:nvPicPr>
        <p:blipFill>
          <a:blip r:embed="rId2"/>
          <a:stretch>
            <a:fillRect/>
          </a:stretch>
        </p:blipFill>
        <p:spPr>
          <a:xfrm>
            <a:off x="6665041" y="664954"/>
            <a:ext cx="1457143" cy="1095238"/>
          </a:xfrm>
          <a:prstGeom prst="rect">
            <a:avLst/>
          </a:prstGeom>
        </p:spPr>
      </p:pic>
      <p:pic>
        <p:nvPicPr>
          <p:cNvPr id="5" name="図 4"/>
          <p:cNvPicPr>
            <a:picLocks noChangeAspect="1"/>
          </p:cNvPicPr>
          <p:nvPr/>
        </p:nvPicPr>
        <p:blipFill>
          <a:blip r:embed="rId3"/>
          <a:stretch>
            <a:fillRect/>
          </a:stretch>
        </p:blipFill>
        <p:spPr>
          <a:xfrm>
            <a:off x="6147683" y="3316672"/>
            <a:ext cx="1200000" cy="1190476"/>
          </a:xfrm>
          <a:prstGeom prst="rect">
            <a:avLst/>
          </a:prstGeom>
        </p:spPr>
      </p:pic>
      <p:pic>
        <p:nvPicPr>
          <p:cNvPr id="6" name="図 5"/>
          <p:cNvPicPr>
            <a:picLocks noChangeAspect="1"/>
          </p:cNvPicPr>
          <p:nvPr/>
        </p:nvPicPr>
        <p:blipFill>
          <a:blip r:embed="rId4"/>
          <a:stretch>
            <a:fillRect/>
          </a:stretch>
        </p:blipFill>
        <p:spPr>
          <a:xfrm>
            <a:off x="8712534" y="3354797"/>
            <a:ext cx="1552381" cy="1171429"/>
          </a:xfrm>
          <a:prstGeom prst="rect">
            <a:avLst/>
          </a:prstGeom>
        </p:spPr>
      </p:pic>
      <p:pic>
        <p:nvPicPr>
          <p:cNvPr id="7" name="図 6"/>
          <p:cNvPicPr>
            <a:picLocks noChangeAspect="1"/>
          </p:cNvPicPr>
          <p:nvPr/>
        </p:nvPicPr>
        <p:blipFill rotWithShape="1">
          <a:blip r:embed="rId5"/>
          <a:srcRect l="14512" t="10649"/>
          <a:stretch/>
        </p:blipFill>
        <p:spPr>
          <a:xfrm>
            <a:off x="1001864" y="3347499"/>
            <a:ext cx="1074699" cy="1106258"/>
          </a:xfrm>
          <a:prstGeom prst="rect">
            <a:avLst/>
          </a:prstGeom>
        </p:spPr>
      </p:pic>
      <p:pic>
        <p:nvPicPr>
          <p:cNvPr id="8" name="図 7"/>
          <p:cNvPicPr>
            <a:picLocks noChangeAspect="1"/>
          </p:cNvPicPr>
          <p:nvPr/>
        </p:nvPicPr>
        <p:blipFill>
          <a:blip r:embed="rId6"/>
          <a:stretch>
            <a:fillRect/>
          </a:stretch>
        </p:blipFill>
        <p:spPr>
          <a:xfrm>
            <a:off x="1363850" y="5045423"/>
            <a:ext cx="1409524" cy="1123810"/>
          </a:xfrm>
          <a:prstGeom prst="rect">
            <a:avLst/>
          </a:prstGeom>
        </p:spPr>
      </p:pic>
      <p:pic>
        <p:nvPicPr>
          <p:cNvPr id="9" name="図 8"/>
          <p:cNvPicPr>
            <a:picLocks noChangeAspect="1"/>
          </p:cNvPicPr>
          <p:nvPr/>
        </p:nvPicPr>
        <p:blipFill>
          <a:blip r:embed="rId7"/>
          <a:stretch>
            <a:fillRect/>
          </a:stretch>
        </p:blipFill>
        <p:spPr>
          <a:xfrm>
            <a:off x="3034153" y="5056536"/>
            <a:ext cx="1266667" cy="1152381"/>
          </a:xfrm>
          <a:prstGeom prst="rect">
            <a:avLst/>
          </a:prstGeom>
        </p:spPr>
      </p:pic>
      <p:pic>
        <p:nvPicPr>
          <p:cNvPr id="10" name="図 9"/>
          <p:cNvPicPr>
            <a:picLocks noChangeAspect="1"/>
          </p:cNvPicPr>
          <p:nvPr/>
        </p:nvPicPr>
        <p:blipFill>
          <a:blip r:embed="rId8"/>
          <a:stretch>
            <a:fillRect/>
          </a:stretch>
        </p:blipFill>
        <p:spPr>
          <a:xfrm>
            <a:off x="6361073" y="5066060"/>
            <a:ext cx="1161905" cy="1142857"/>
          </a:xfrm>
          <a:prstGeom prst="rect">
            <a:avLst/>
          </a:prstGeom>
        </p:spPr>
      </p:pic>
      <p:pic>
        <p:nvPicPr>
          <p:cNvPr id="11" name="図 10"/>
          <p:cNvPicPr>
            <a:picLocks noChangeAspect="1"/>
          </p:cNvPicPr>
          <p:nvPr/>
        </p:nvPicPr>
        <p:blipFill>
          <a:blip r:embed="rId9"/>
          <a:stretch>
            <a:fillRect/>
          </a:stretch>
        </p:blipFill>
        <p:spPr>
          <a:xfrm>
            <a:off x="8873707" y="5102566"/>
            <a:ext cx="1419048" cy="1066667"/>
          </a:xfrm>
          <a:prstGeom prst="rect">
            <a:avLst/>
          </a:prstGeom>
        </p:spPr>
      </p:pic>
      <p:pic>
        <p:nvPicPr>
          <p:cNvPr id="12" name="図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7081" y="3293172"/>
            <a:ext cx="1547447" cy="1160585"/>
          </a:xfrm>
          <a:prstGeom prst="rect">
            <a:avLst/>
          </a:prstGeom>
        </p:spPr>
      </p:pic>
      <p:pic>
        <p:nvPicPr>
          <p:cNvPr id="13" name="図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33748" y="599607"/>
            <a:ext cx="1547447" cy="1160585"/>
          </a:xfrm>
          <a:prstGeom prst="rect">
            <a:avLst/>
          </a:prstGeom>
        </p:spPr>
      </p:pic>
    </p:spTree>
    <p:extLst>
      <p:ext uri="{BB962C8B-B14F-4D97-AF65-F5344CB8AC3E}">
        <p14:creationId xmlns:p14="http://schemas.microsoft.com/office/powerpoint/2010/main" val="1450922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9663" y="6234882"/>
            <a:ext cx="10407595" cy="366395"/>
          </a:xfrm>
        </p:spPr>
        <p:txBody>
          <a:bodyPr>
            <a:normAutofit/>
          </a:bodyPr>
          <a:lstStyle/>
          <a:p>
            <a:r>
              <a:rPr lang="ja-JP" altLang="en-US" sz="1400" dirty="0"/>
              <a:t>実物</a:t>
            </a:r>
            <a:r>
              <a:rPr lang="ja-JP" altLang="en-US" sz="1400" dirty="0" smtClean="0"/>
              <a:t>をことばで表す（一問一答）</a:t>
            </a:r>
            <a:r>
              <a:rPr kumimoji="1" lang="ja-JP" altLang="en-US" sz="1400" dirty="0" smtClean="0"/>
              <a:t>　　　　　　　　　　　　　　　　　　　　　　　　　　　　　　　　　　　　お湯と水・・熱い・冷たい</a:t>
            </a:r>
            <a:r>
              <a:rPr kumimoji="1" lang="ja-JP" altLang="en-US" sz="1400" dirty="0" err="1" smtClean="0"/>
              <a:t>を</a:t>
            </a:r>
            <a:r>
              <a:rPr kumimoji="1" lang="ja-JP" altLang="en-US" sz="1400" dirty="0" smtClean="0"/>
              <a:t>ことばで表す</a:t>
            </a:r>
            <a:endParaRPr kumimoji="1" lang="ja-JP" altLang="en-US" sz="1400" dirty="0"/>
          </a:p>
        </p:txBody>
      </p:sp>
      <p:pic>
        <p:nvPicPr>
          <p:cNvPr id="5" name="コンテンツ プレースホルダー 4"/>
          <p:cNvPicPr>
            <a:picLocks noGrp="1" noChangeAspect="1"/>
          </p:cNvPicPr>
          <p:nvPr>
            <p:ph idx="1"/>
          </p:nvPr>
        </p:nvPicPr>
        <p:blipFill>
          <a:blip r:embed="rId2"/>
          <a:stretch>
            <a:fillRect/>
          </a:stretch>
        </p:blipFill>
        <p:spPr>
          <a:xfrm>
            <a:off x="1089663" y="4843495"/>
            <a:ext cx="1933333" cy="1447619"/>
          </a:xfrm>
          <a:prstGeom prst="rect">
            <a:avLst/>
          </a:prstGeom>
        </p:spPr>
      </p:pic>
      <p:sp>
        <p:nvSpPr>
          <p:cNvPr id="4" name="タイトル 1"/>
          <p:cNvSpPr txBox="1">
            <a:spLocks/>
          </p:cNvSpPr>
          <p:nvPr/>
        </p:nvSpPr>
        <p:spPr>
          <a:xfrm>
            <a:off x="246089" y="72817"/>
            <a:ext cx="10515600" cy="526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smtClean="0">
                <a:solidFill>
                  <a:srgbClr val="7030A0"/>
                </a:solidFill>
              </a:rPr>
              <a:t>文字学習の順序　</a:t>
            </a:r>
            <a:r>
              <a:rPr lang="en-US" altLang="ja-JP" sz="2000" smtClean="0">
                <a:solidFill>
                  <a:srgbClr val="7030A0"/>
                </a:solidFill>
              </a:rPr>
              <a:t>―</a:t>
            </a:r>
            <a:r>
              <a:rPr lang="ja-JP" altLang="en-US" sz="2000" smtClean="0">
                <a:solidFill>
                  <a:srgbClr val="7030A0"/>
                </a:solidFill>
              </a:rPr>
              <a:t>文字を記号として操作する基礎</a:t>
            </a:r>
            <a:r>
              <a:rPr lang="en-US" altLang="ja-JP" sz="2000" smtClean="0">
                <a:solidFill>
                  <a:srgbClr val="7030A0"/>
                </a:solidFill>
              </a:rPr>
              <a:t>―</a:t>
            </a:r>
            <a:endParaRPr lang="ja-JP" altLang="en-US" sz="2000" dirty="0">
              <a:solidFill>
                <a:srgbClr val="7030A0"/>
              </a:solidFill>
            </a:endParaRPr>
          </a:p>
        </p:txBody>
      </p:sp>
      <p:pic>
        <p:nvPicPr>
          <p:cNvPr id="6" name="図 5"/>
          <p:cNvPicPr>
            <a:picLocks noChangeAspect="1"/>
          </p:cNvPicPr>
          <p:nvPr/>
        </p:nvPicPr>
        <p:blipFill>
          <a:blip r:embed="rId3"/>
          <a:stretch>
            <a:fillRect/>
          </a:stretch>
        </p:blipFill>
        <p:spPr>
          <a:xfrm>
            <a:off x="922409" y="3245804"/>
            <a:ext cx="2361905" cy="1019048"/>
          </a:xfrm>
          <a:prstGeom prst="rect">
            <a:avLst/>
          </a:prstGeom>
        </p:spPr>
      </p:pic>
      <p:pic>
        <p:nvPicPr>
          <p:cNvPr id="7" name="図 6"/>
          <p:cNvPicPr>
            <a:picLocks noChangeAspect="1"/>
          </p:cNvPicPr>
          <p:nvPr/>
        </p:nvPicPr>
        <p:blipFill>
          <a:blip r:embed="rId4"/>
          <a:stretch>
            <a:fillRect/>
          </a:stretch>
        </p:blipFill>
        <p:spPr>
          <a:xfrm>
            <a:off x="3284314" y="3264852"/>
            <a:ext cx="1333333" cy="1000000"/>
          </a:xfrm>
          <a:prstGeom prst="rect">
            <a:avLst/>
          </a:prstGeom>
        </p:spPr>
      </p:pic>
      <p:pic>
        <p:nvPicPr>
          <p:cNvPr id="13" name="図 12"/>
          <p:cNvPicPr>
            <a:picLocks noChangeAspect="1"/>
          </p:cNvPicPr>
          <p:nvPr/>
        </p:nvPicPr>
        <p:blipFill>
          <a:blip r:embed="rId5"/>
          <a:stretch>
            <a:fillRect/>
          </a:stretch>
        </p:blipFill>
        <p:spPr>
          <a:xfrm>
            <a:off x="967722" y="1399322"/>
            <a:ext cx="980952" cy="1152381"/>
          </a:xfrm>
          <a:prstGeom prst="rect">
            <a:avLst/>
          </a:prstGeom>
        </p:spPr>
      </p:pic>
      <p:pic>
        <p:nvPicPr>
          <p:cNvPr id="14" name="図 13"/>
          <p:cNvPicPr>
            <a:picLocks noChangeAspect="1"/>
          </p:cNvPicPr>
          <p:nvPr/>
        </p:nvPicPr>
        <p:blipFill>
          <a:blip r:embed="rId6"/>
          <a:stretch>
            <a:fillRect/>
          </a:stretch>
        </p:blipFill>
        <p:spPr>
          <a:xfrm>
            <a:off x="2103361" y="1399322"/>
            <a:ext cx="961905" cy="1152381"/>
          </a:xfrm>
          <a:prstGeom prst="rect">
            <a:avLst/>
          </a:prstGeom>
        </p:spPr>
      </p:pic>
      <p:pic>
        <p:nvPicPr>
          <p:cNvPr id="15" name="図 14"/>
          <p:cNvPicPr>
            <a:picLocks noChangeAspect="1"/>
          </p:cNvPicPr>
          <p:nvPr/>
        </p:nvPicPr>
        <p:blipFill>
          <a:blip r:embed="rId7"/>
          <a:stretch>
            <a:fillRect/>
          </a:stretch>
        </p:blipFill>
        <p:spPr>
          <a:xfrm>
            <a:off x="7679733" y="1253544"/>
            <a:ext cx="1685714" cy="1342857"/>
          </a:xfrm>
          <a:prstGeom prst="rect">
            <a:avLst/>
          </a:prstGeom>
        </p:spPr>
      </p:pic>
      <p:pic>
        <p:nvPicPr>
          <p:cNvPr id="16" name="図 15"/>
          <p:cNvPicPr>
            <a:picLocks noChangeAspect="1"/>
          </p:cNvPicPr>
          <p:nvPr/>
        </p:nvPicPr>
        <p:blipFill>
          <a:blip r:embed="rId8"/>
          <a:stretch>
            <a:fillRect/>
          </a:stretch>
        </p:blipFill>
        <p:spPr>
          <a:xfrm>
            <a:off x="7875033" y="3716283"/>
            <a:ext cx="933333" cy="1152381"/>
          </a:xfrm>
          <a:prstGeom prst="rect">
            <a:avLst/>
          </a:prstGeom>
        </p:spPr>
      </p:pic>
      <p:pic>
        <p:nvPicPr>
          <p:cNvPr id="17" name="図 16"/>
          <p:cNvPicPr>
            <a:picLocks noChangeAspect="1"/>
          </p:cNvPicPr>
          <p:nvPr/>
        </p:nvPicPr>
        <p:blipFill>
          <a:blip r:embed="rId9"/>
          <a:stretch>
            <a:fillRect/>
          </a:stretch>
        </p:blipFill>
        <p:spPr>
          <a:xfrm>
            <a:off x="8846461" y="3683662"/>
            <a:ext cx="942857" cy="1152381"/>
          </a:xfrm>
          <a:prstGeom prst="rect">
            <a:avLst/>
          </a:prstGeom>
        </p:spPr>
      </p:pic>
      <p:pic>
        <p:nvPicPr>
          <p:cNvPr id="18" name="図 17"/>
          <p:cNvPicPr>
            <a:picLocks noChangeAspect="1"/>
          </p:cNvPicPr>
          <p:nvPr/>
        </p:nvPicPr>
        <p:blipFill>
          <a:blip r:embed="rId10"/>
          <a:stretch>
            <a:fillRect/>
          </a:stretch>
        </p:blipFill>
        <p:spPr>
          <a:xfrm>
            <a:off x="8317890" y="5240780"/>
            <a:ext cx="980952" cy="638095"/>
          </a:xfrm>
          <a:prstGeom prst="rect">
            <a:avLst/>
          </a:prstGeom>
        </p:spPr>
      </p:pic>
      <p:sp>
        <p:nvSpPr>
          <p:cNvPr id="19" name="タイトル 1"/>
          <p:cNvSpPr txBox="1">
            <a:spLocks/>
          </p:cNvSpPr>
          <p:nvPr/>
        </p:nvSpPr>
        <p:spPr>
          <a:xfrm>
            <a:off x="470451" y="971066"/>
            <a:ext cx="10407595" cy="366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smtClean="0"/>
              <a:t>１４　単文・文章の学習</a:t>
            </a:r>
            <a:endParaRPr lang="ja-JP" altLang="en-US" sz="2000" dirty="0"/>
          </a:p>
        </p:txBody>
      </p:sp>
      <p:sp>
        <p:nvSpPr>
          <p:cNvPr id="20" name="タイトル 1"/>
          <p:cNvSpPr txBox="1">
            <a:spLocks/>
          </p:cNvSpPr>
          <p:nvPr/>
        </p:nvSpPr>
        <p:spPr>
          <a:xfrm>
            <a:off x="1773141" y="4264852"/>
            <a:ext cx="2091193" cy="389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dirty="0" smtClean="0"/>
              <a:t>動作と文を結び付ける</a:t>
            </a:r>
            <a:endParaRPr lang="ja-JP" altLang="en-US" sz="1400" dirty="0"/>
          </a:p>
        </p:txBody>
      </p:sp>
      <p:sp>
        <p:nvSpPr>
          <p:cNvPr id="22" name="タイトル 1"/>
          <p:cNvSpPr txBox="1">
            <a:spLocks/>
          </p:cNvSpPr>
          <p:nvPr/>
        </p:nvSpPr>
        <p:spPr>
          <a:xfrm>
            <a:off x="1610598" y="2721157"/>
            <a:ext cx="10407595" cy="366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smtClean="0"/>
              <a:t>助詞を使う　　　　　　　　　　　　　　　　　　　　　　　　　　　　　　　　　　　　　　動作に合わせて、助詞を使った文を構成する</a:t>
            </a:r>
            <a:endParaRPr lang="ja-JP" altLang="en-US" sz="1400" dirty="0"/>
          </a:p>
        </p:txBody>
      </p:sp>
      <p:cxnSp>
        <p:nvCxnSpPr>
          <p:cNvPr id="8" name="直線矢印コネクタ 7"/>
          <p:cNvCxnSpPr/>
          <p:nvPr/>
        </p:nvCxnSpPr>
        <p:spPr>
          <a:xfrm flipH="1" flipV="1">
            <a:off x="8404529" y="4259852"/>
            <a:ext cx="118061" cy="1091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9048584" y="4176457"/>
            <a:ext cx="316863" cy="1238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688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3263286" y="1066581"/>
            <a:ext cx="1682642" cy="1298561"/>
          </a:xfrm>
          <a:prstGeom prst="rect">
            <a:avLst/>
          </a:prstGeom>
          <a:ln>
            <a:solidFill>
              <a:srgbClr val="6666FF"/>
            </a:solidFill>
          </a:ln>
        </p:spPr>
      </p:pic>
      <p:pic>
        <p:nvPicPr>
          <p:cNvPr id="4" name="コンテンツ プレースホルダー 3"/>
          <p:cNvPicPr>
            <a:picLocks noGrp="1" noChangeAspect="1"/>
          </p:cNvPicPr>
          <p:nvPr>
            <p:ph idx="1"/>
          </p:nvPr>
        </p:nvPicPr>
        <p:blipFill>
          <a:blip r:embed="rId3"/>
          <a:stretch>
            <a:fillRect/>
          </a:stretch>
        </p:blipFill>
        <p:spPr>
          <a:xfrm>
            <a:off x="840333" y="621531"/>
            <a:ext cx="1415955" cy="1883220"/>
          </a:xfrm>
          <a:prstGeom prst="rect">
            <a:avLst/>
          </a:prstGeom>
          <a:ln>
            <a:solidFill>
              <a:srgbClr val="6666FF"/>
            </a:solidFill>
          </a:ln>
        </p:spPr>
      </p:pic>
      <p:pic>
        <p:nvPicPr>
          <p:cNvPr id="6" name="図 5"/>
          <p:cNvPicPr>
            <a:picLocks noChangeAspect="1"/>
          </p:cNvPicPr>
          <p:nvPr/>
        </p:nvPicPr>
        <p:blipFill>
          <a:blip r:embed="rId4"/>
          <a:stretch>
            <a:fillRect/>
          </a:stretch>
        </p:blipFill>
        <p:spPr>
          <a:xfrm>
            <a:off x="7442420" y="810230"/>
            <a:ext cx="3975653" cy="658425"/>
          </a:xfrm>
          <a:prstGeom prst="rect">
            <a:avLst/>
          </a:prstGeom>
          <a:ln>
            <a:solidFill>
              <a:srgbClr val="0070C0"/>
            </a:solidFill>
          </a:ln>
        </p:spPr>
      </p:pic>
      <p:pic>
        <p:nvPicPr>
          <p:cNvPr id="7" name="図 6"/>
          <p:cNvPicPr>
            <a:picLocks noChangeAspect="1"/>
          </p:cNvPicPr>
          <p:nvPr/>
        </p:nvPicPr>
        <p:blipFill>
          <a:blip r:embed="rId5"/>
          <a:stretch>
            <a:fillRect/>
          </a:stretch>
        </p:blipFill>
        <p:spPr>
          <a:xfrm>
            <a:off x="1047126" y="3371124"/>
            <a:ext cx="3232867" cy="3349157"/>
          </a:xfrm>
          <a:prstGeom prst="rect">
            <a:avLst/>
          </a:prstGeom>
          <a:ln>
            <a:solidFill>
              <a:srgbClr val="CCCCFF"/>
            </a:solidFill>
          </a:ln>
        </p:spPr>
      </p:pic>
      <p:pic>
        <p:nvPicPr>
          <p:cNvPr id="8" name="図 7"/>
          <p:cNvPicPr>
            <a:picLocks noChangeAspect="1"/>
          </p:cNvPicPr>
          <p:nvPr/>
        </p:nvPicPr>
        <p:blipFill>
          <a:blip r:embed="rId6"/>
          <a:stretch>
            <a:fillRect/>
          </a:stretch>
        </p:blipFill>
        <p:spPr>
          <a:xfrm>
            <a:off x="6380562" y="2131798"/>
            <a:ext cx="5708931" cy="4163905"/>
          </a:xfrm>
          <a:prstGeom prst="rect">
            <a:avLst/>
          </a:prstGeom>
          <a:ln>
            <a:solidFill>
              <a:srgbClr val="FF99FF"/>
            </a:solidFill>
          </a:ln>
        </p:spPr>
      </p:pic>
      <p:sp>
        <p:nvSpPr>
          <p:cNvPr id="9" name="タイトル 1"/>
          <p:cNvSpPr txBox="1">
            <a:spLocks noGrp="1"/>
          </p:cNvSpPr>
          <p:nvPr>
            <p:ph type="title"/>
          </p:nvPr>
        </p:nvSpPr>
        <p:spPr>
          <a:xfrm>
            <a:off x="170291" y="15394"/>
            <a:ext cx="10515600" cy="70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smtClean="0">
                <a:solidFill>
                  <a:srgbClr val="7030A0"/>
                </a:solidFill>
              </a:rPr>
              <a:t>文字学習の順序　</a:t>
            </a:r>
            <a:r>
              <a:rPr lang="en-US" altLang="ja-JP" sz="2000" smtClean="0">
                <a:solidFill>
                  <a:srgbClr val="7030A0"/>
                </a:solidFill>
              </a:rPr>
              <a:t>―</a:t>
            </a:r>
            <a:r>
              <a:rPr lang="ja-JP" altLang="en-US" sz="2000" smtClean="0">
                <a:solidFill>
                  <a:srgbClr val="7030A0"/>
                </a:solidFill>
              </a:rPr>
              <a:t>文字を記号として操作する基礎</a:t>
            </a:r>
            <a:r>
              <a:rPr lang="en-US" altLang="ja-JP" sz="2000" smtClean="0">
                <a:solidFill>
                  <a:srgbClr val="7030A0"/>
                </a:solidFill>
              </a:rPr>
              <a:t>―</a:t>
            </a:r>
            <a:endParaRPr lang="ja-JP" altLang="en-US" sz="2000" dirty="0">
              <a:solidFill>
                <a:srgbClr val="7030A0"/>
              </a:solidFill>
            </a:endParaRPr>
          </a:p>
        </p:txBody>
      </p:sp>
      <p:sp>
        <p:nvSpPr>
          <p:cNvPr id="3" name="左右矢印 2"/>
          <p:cNvSpPr/>
          <p:nvPr/>
        </p:nvSpPr>
        <p:spPr>
          <a:xfrm>
            <a:off x="2256288" y="1650633"/>
            <a:ext cx="995795" cy="1304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p:cNvSpPr txBox="1">
            <a:spLocks/>
          </p:cNvSpPr>
          <p:nvPr/>
        </p:nvSpPr>
        <p:spPr>
          <a:xfrm>
            <a:off x="1386839" y="2538000"/>
            <a:ext cx="3057940" cy="411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dirty="0" smtClean="0"/>
              <a:t>動作と助詞を使った文を結び付ける　　　　　　　　　　　　　　　　　　　　　　　　　　　　　　</a:t>
            </a:r>
            <a:endParaRPr lang="ja-JP" altLang="en-US" sz="1400" dirty="0"/>
          </a:p>
        </p:txBody>
      </p:sp>
      <p:sp>
        <p:nvSpPr>
          <p:cNvPr id="11" name="タイトル 1"/>
          <p:cNvSpPr txBox="1">
            <a:spLocks/>
          </p:cNvSpPr>
          <p:nvPr/>
        </p:nvSpPr>
        <p:spPr>
          <a:xfrm>
            <a:off x="6838123" y="6295703"/>
            <a:ext cx="5016610" cy="35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dirty="0" smtClean="0"/>
              <a:t>　　　　一問一答形式で物語文を読み取り、質問に答える</a:t>
            </a:r>
            <a:endParaRPr lang="ja-JP" altLang="en-US" sz="1400" dirty="0"/>
          </a:p>
        </p:txBody>
      </p:sp>
      <p:sp>
        <p:nvSpPr>
          <p:cNvPr id="13" name="タイトル 1"/>
          <p:cNvSpPr txBox="1">
            <a:spLocks/>
          </p:cNvSpPr>
          <p:nvPr/>
        </p:nvSpPr>
        <p:spPr>
          <a:xfrm>
            <a:off x="7863018" y="1563141"/>
            <a:ext cx="2569093" cy="3815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a:t>仮定文、</a:t>
            </a:r>
            <a:r>
              <a:rPr lang="en-US" altLang="ja-JP" sz="1400"/>
              <a:t>2</a:t>
            </a:r>
            <a:r>
              <a:rPr lang="ja-JP" altLang="en-US" sz="1400"/>
              <a:t>つの状況を比較する</a:t>
            </a:r>
            <a:endParaRPr lang="ja-JP" altLang="en-US" sz="1400" dirty="0"/>
          </a:p>
        </p:txBody>
      </p:sp>
      <p:cxnSp>
        <p:nvCxnSpPr>
          <p:cNvPr id="16" name="直線矢印コネクタ 15"/>
          <p:cNvCxnSpPr/>
          <p:nvPr/>
        </p:nvCxnSpPr>
        <p:spPr>
          <a:xfrm flipH="1" flipV="1">
            <a:off x="4167266" y="1468655"/>
            <a:ext cx="389744" cy="94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701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2393" y="37105"/>
            <a:ext cx="10336696" cy="890547"/>
          </a:xfrm>
        </p:spPr>
        <p:txBody>
          <a:bodyPr>
            <a:normAutofit fontScale="90000"/>
          </a:bodyPr>
          <a:lstStyle/>
          <a:p>
            <a:r>
              <a:rPr lang="en-US" altLang="ja-JP" sz="2000" dirty="0" smtClean="0"/>
              <a:t/>
            </a:r>
            <a:br>
              <a:rPr lang="en-US" altLang="ja-JP" sz="2000" dirty="0" smtClean="0"/>
            </a:br>
            <a:r>
              <a:rPr lang="en-US" altLang="ja-JP" sz="2000" dirty="0"/>
              <a:t/>
            </a:r>
            <a:br>
              <a:rPr lang="en-US" altLang="ja-JP" sz="2000" dirty="0"/>
            </a:br>
            <a:r>
              <a:rPr lang="ja-JP" altLang="en-US" sz="2000" dirty="0" smtClean="0"/>
              <a:t>文字を記号として操作するための　</a:t>
            </a:r>
            <a:r>
              <a:rPr lang="en-US" altLang="ja-JP" sz="2400" dirty="0" smtClean="0">
                <a:solidFill>
                  <a:srgbClr val="CC0066"/>
                </a:solidFill>
              </a:rPr>
              <a:t>―</a:t>
            </a:r>
            <a:r>
              <a:rPr lang="ja-JP" altLang="en-US" sz="2400" dirty="0" smtClean="0">
                <a:solidFill>
                  <a:srgbClr val="CC0066"/>
                </a:solidFill>
              </a:rPr>
              <a:t>枠組み・</a:t>
            </a:r>
            <a:r>
              <a:rPr lang="ja-JP" altLang="en-US" sz="2400" dirty="0">
                <a:solidFill>
                  <a:srgbClr val="CC0066"/>
                </a:solidFill>
              </a:rPr>
              <a:t>図形の</a:t>
            </a:r>
            <a:r>
              <a:rPr lang="ja-JP" altLang="en-US" sz="2400" dirty="0" smtClean="0">
                <a:solidFill>
                  <a:srgbClr val="CC0066"/>
                </a:solidFill>
              </a:rPr>
              <a:t>重なり合い</a:t>
            </a:r>
            <a:r>
              <a:rPr lang="en-US" altLang="ja-JP" sz="2400" dirty="0" smtClean="0">
                <a:solidFill>
                  <a:srgbClr val="CC0066"/>
                </a:solidFill>
              </a:rPr>
              <a:t>―</a:t>
            </a:r>
            <a:br>
              <a:rPr lang="en-US" altLang="ja-JP" sz="2400" dirty="0" smtClean="0">
                <a:solidFill>
                  <a:srgbClr val="CC0066"/>
                </a:solidFill>
              </a:rPr>
            </a:br>
            <a:r>
              <a:rPr lang="en-US" altLang="ja-JP" sz="2400" dirty="0" smtClean="0"/>
              <a:t/>
            </a:r>
            <a:br>
              <a:rPr lang="en-US" altLang="ja-JP" sz="2400" dirty="0" smtClean="0"/>
            </a:br>
            <a:r>
              <a:rPr lang="ja-JP" altLang="en-US" sz="2400" dirty="0"/>
              <a:t>　</a:t>
            </a:r>
            <a:r>
              <a:rPr lang="ja-JP" altLang="en-US" sz="2400" dirty="0" smtClean="0"/>
              <a:t>　　</a:t>
            </a:r>
            <a:r>
              <a:rPr lang="ja-JP" altLang="en-US" sz="1800" dirty="0"/>
              <a:t>　</a:t>
            </a:r>
            <a:r>
              <a:rPr lang="ja-JP" altLang="en-US" sz="1800" dirty="0" smtClean="0"/>
              <a:t>　　　　　　　　</a:t>
            </a:r>
            <a:r>
              <a:rPr lang="ja-JP" altLang="en-US" sz="1800" dirty="0" smtClean="0">
                <a:solidFill>
                  <a:srgbClr val="FF3399"/>
                </a:solidFill>
              </a:rPr>
              <a:t>枠を使って文字を、位置づけ・方向づけ・順序付け、自由に変換できるものにする。</a:t>
            </a:r>
            <a:r>
              <a:rPr lang="ja-JP" altLang="en-US" dirty="0">
                <a:solidFill>
                  <a:srgbClr val="FF3399"/>
                </a:solidFill>
              </a:rPr>
              <a:t/>
            </a:r>
            <a:br>
              <a:rPr lang="ja-JP" altLang="en-US" dirty="0">
                <a:solidFill>
                  <a:srgbClr val="FF3399"/>
                </a:solidFill>
              </a:rPr>
            </a:br>
            <a:endParaRPr kumimoji="1" lang="ja-JP" altLang="en-US" dirty="0">
              <a:solidFill>
                <a:srgbClr val="FF3399"/>
              </a:solidFill>
            </a:endParaRPr>
          </a:p>
        </p:txBody>
      </p:sp>
      <p:sp>
        <p:nvSpPr>
          <p:cNvPr id="3" name="コンテンツ プレースホルダー 2"/>
          <p:cNvSpPr>
            <a:spLocks noGrp="1"/>
          </p:cNvSpPr>
          <p:nvPr>
            <p:ph idx="1"/>
          </p:nvPr>
        </p:nvSpPr>
        <p:spPr>
          <a:xfrm>
            <a:off x="198783" y="1057523"/>
            <a:ext cx="11807686" cy="5821680"/>
          </a:xfrm>
        </p:spPr>
        <p:txBody>
          <a:bodyPr>
            <a:normAutofit/>
          </a:bodyPr>
          <a:lstStyle/>
          <a:p>
            <a:endParaRPr kumimoji="1" lang="en-US" altLang="ja-JP" sz="2000" dirty="0" smtClean="0"/>
          </a:p>
          <a:p>
            <a:r>
              <a:rPr kumimoji="1" lang="ja-JP" altLang="en-US" sz="2000" dirty="0" smtClean="0">
                <a:solidFill>
                  <a:schemeClr val="accent1">
                    <a:lumMod val="75000"/>
                  </a:schemeClr>
                </a:solidFill>
              </a:rPr>
              <a:t>二次元の空間上での位置の定位　　　　　　　　　　　　　　　　　　　　　　　　　　　　　　　　　　　　</a:t>
            </a:r>
            <a:r>
              <a:rPr kumimoji="1" lang="ja-JP" altLang="en-US" sz="1800" dirty="0" smtClean="0"/>
              <a:t>　①</a:t>
            </a:r>
            <a:endParaRPr kumimoji="1" lang="en-US" altLang="ja-JP" sz="1800" dirty="0" smtClean="0"/>
          </a:p>
          <a:p>
            <a:pPr marL="0" indent="0">
              <a:buNone/>
            </a:pPr>
            <a:r>
              <a:rPr lang="ja-JP" altLang="en-US" sz="2000" dirty="0" smtClean="0"/>
              <a:t>　①</a:t>
            </a:r>
            <a:r>
              <a:rPr lang="ja-JP" altLang="en-US" sz="1800" dirty="0" smtClean="0"/>
              <a:t>運動の方向づけによって、ある位置が生まれる</a:t>
            </a:r>
            <a:endParaRPr lang="en-US" altLang="ja-JP" sz="1800" dirty="0" smtClean="0"/>
          </a:p>
          <a:p>
            <a:pPr marL="0" indent="0">
              <a:buNone/>
            </a:pPr>
            <a:endParaRPr lang="en-US" altLang="ja-JP" sz="1800" dirty="0" smtClean="0"/>
          </a:p>
          <a:p>
            <a:pPr marL="0" indent="0">
              <a:buNone/>
            </a:pPr>
            <a:r>
              <a:rPr kumimoji="1" lang="ja-JP" altLang="en-US" sz="1800" dirty="0"/>
              <a:t>　</a:t>
            </a:r>
            <a:r>
              <a:rPr kumimoji="1" lang="ja-JP" altLang="en-US" sz="1800" dirty="0" smtClean="0"/>
              <a:t>②その位置は、直線の両端として二つに分化される　　　　　　　　　　　　　　　　　　　　　　　　　　　　　　　　②</a:t>
            </a:r>
            <a:endParaRPr kumimoji="1" lang="en-US" altLang="ja-JP" sz="1800" dirty="0" smtClean="0"/>
          </a:p>
          <a:p>
            <a:pPr marL="0" indent="0">
              <a:buNone/>
            </a:pPr>
            <a:r>
              <a:rPr lang="ja-JP" altLang="en-US" sz="1800" dirty="0"/>
              <a:t>　</a:t>
            </a:r>
            <a:endParaRPr lang="en-US" altLang="ja-JP" sz="1800" dirty="0" smtClean="0"/>
          </a:p>
          <a:p>
            <a:pPr marL="0" indent="0">
              <a:buNone/>
            </a:pPr>
            <a:r>
              <a:rPr lang="ja-JP" altLang="en-US" sz="1800" dirty="0"/>
              <a:t>　</a:t>
            </a:r>
            <a:endParaRPr lang="en-US" altLang="ja-JP" sz="1800" dirty="0" smtClean="0"/>
          </a:p>
          <a:p>
            <a:pPr marL="0" indent="0">
              <a:buNone/>
            </a:pPr>
            <a:endParaRPr lang="en-US" altLang="ja-JP" sz="1800" dirty="0"/>
          </a:p>
          <a:p>
            <a:pPr marL="0" indent="0">
              <a:buNone/>
            </a:pPr>
            <a:r>
              <a:rPr lang="ja-JP" altLang="en-US" sz="1800" dirty="0" smtClean="0"/>
              <a:t>　③真ん中が基準となり、横線の左右、縦線の上下ができる　　　　　　　　　　　　　　　　　　　③　　　　　　　　　　　　　　　　　　　　　　　　　　　　　　　　　　　　　　　　　　　　　　　　　　　　</a:t>
            </a:r>
            <a:endParaRPr lang="en-US" altLang="ja-JP" sz="1800" dirty="0" smtClean="0"/>
          </a:p>
          <a:p>
            <a:pPr marL="0" indent="0">
              <a:buNone/>
            </a:pPr>
            <a:endParaRPr lang="en-US" altLang="ja-JP" sz="1800" dirty="0" smtClean="0"/>
          </a:p>
          <a:p>
            <a:pPr marL="0" indent="0">
              <a:buNone/>
            </a:pPr>
            <a:endParaRPr lang="en-US" altLang="ja-JP" sz="1800" dirty="0" smtClean="0"/>
          </a:p>
          <a:p>
            <a:pPr marL="0" indent="0">
              <a:buNone/>
            </a:pPr>
            <a:r>
              <a:rPr kumimoji="1" lang="ja-JP" altLang="en-US" sz="1800" dirty="0"/>
              <a:t>　</a:t>
            </a:r>
            <a:r>
              <a:rPr kumimoji="1" lang="ja-JP" altLang="en-US" sz="1800" dirty="0" smtClean="0"/>
              <a:t>④二つの直線の終点・起点の役割を同時に果たす→二つの次元の重なりを示す　　　　　　　　　　　　　　　④</a:t>
            </a:r>
            <a:endParaRPr kumimoji="1" lang="en-US" altLang="ja-JP" sz="1800" dirty="0" smtClean="0"/>
          </a:p>
          <a:p>
            <a:pPr marL="0" indent="0">
              <a:buNone/>
            </a:pPr>
            <a:r>
              <a:rPr lang="ja-JP" altLang="en-US" sz="1800" dirty="0"/>
              <a:t>　</a:t>
            </a:r>
            <a:r>
              <a:rPr lang="ja-JP" altLang="en-US" sz="1800" dirty="0" smtClean="0"/>
              <a:t>　　　　　　　　　　　　　　　　　　　　　　　　　　　　　　　　　　　　　　　　　　　　　　　　　　　　　　　　　　　　　　　　　⑤</a:t>
            </a:r>
            <a:endParaRPr lang="en-US" altLang="ja-JP" sz="1800" dirty="0" smtClean="0"/>
          </a:p>
          <a:p>
            <a:pPr marL="0" indent="0">
              <a:buNone/>
            </a:pPr>
            <a:r>
              <a:rPr kumimoji="1" lang="ja-JP" altLang="en-US" sz="1800" dirty="0" smtClean="0"/>
              <a:t>　⑤枠組みの中のある位置になる→枠組みを基準として変換された位置</a:t>
            </a:r>
            <a:endParaRPr kumimoji="1" lang="ja-JP" altLang="en-US" sz="1800" dirty="0"/>
          </a:p>
        </p:txBody>
      </p:sp>
      <p:sp>
        <p:nvSpPr>
          <p:cNvPr id="4" name="正方形/長方形 3"/>
          <p:cNvSpPr/>
          <p:nvPr/>
        </p:nvSpPr>
        <p:spPr>
          <a:xfrm>
            <a:off x="10644146" y="1229801"/>
            <a:ext cx="1351722" cy="1137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p:nvPr/>
        </p:nvCxnSpPr>
        <p:spPr>
          <a:xfrm>
            <a:off x="10775342" y="1777609"/>
            <a:ext cx="4479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0644146" y="2496046"/>
            <a:ext cx="1351722" cy="1137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621617" y="3816960"/>
            <a:ext cx="1351722" cy="1137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9183756" y="3817292"/>
            <a:ext cx="1351722" cy="1137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0636194" y="5160404"/>
            <a:ext cx="1351722" cy="1137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11273624" y="1698760"/>
            <a:ext cx="127221" cy="1444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1685767" y="3058935"/>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9334831" y="4319217"/>
            <a:ext cx="143124" cy="1325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11223265" y="4781639"/>
            <a:ext cx="137823" cy="126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0775342" y="3058935"/>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0345310" y="4319217"/>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11202062" y="3908904"/>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10751844" y="5334160"/>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11685767" y="5319422"/>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0783292" y="6027090"/>
            <a:ext cx="137822" cy="14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9859617" y="4319217"/>
            <a:ext cx="78188" cy="132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7030A0"/>
              </a:solidFill>
            </a:endParaRPr>
          </a:p>
        </p:txBody>
      </p:sp>
      <p:sp>
        <p:nvSpPr>
          <p:cNvPr id="29" name="正方形/長方形 28"/>
          <p:cNvSpPr/>
          <p:nvPr/>
        </p:nvSpPr>
        <p:spPr>
          <a:xfrm>
            <a:off x="11258383" y="4329819"/>
            <a:ext cx="78188" cy="132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7030A0"/>
              </a:solidFill>
            </a:endParaRPr>
          </a:p>
        </p:txBody>
      </p:sp>
      <p:cxnSp>
        <p:nvCxnSpPr>
          <p:cNvPr id="31" name="直線コネクタ 30"/>
          <p:cNvCxnSpPr/>
          <p:nvPr/>
        </p:nvCxnSpPr>
        <p:spPr>
          <a:xfrm>
            <a:off x="10890992" y="3130496"/>
            <a:ext cx="8129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14" idx="6"/>
            <a:endCxn id="23" idx="2"/>
          </p:cNvCxnSpPr>
          <p:nvPr/>
        </p:nvCxnSpPr>
        <p:spPr>
          <a:xfrm>
            <a:off x="9477955" y="4385478"/>
            <a:ext cx="867355" cy="5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11282609" y="3994045"/>
            <a:ext cx="13252" cy="80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25" idx="6"/>
            <a:endCxn id="26" idx="2"/>
          </p:cNvCxnSpPr>
          <p:nvPr/>
        </p:nvCxnSpPr>
        <p:spPr>
          <a:xfrm flipV="1">
            <a:off x="10889666" y="5390984"/>
            <a:ext cx="796101" cy="14738"/>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10845934" y="5462545"/>
            <a:ext cx="20184" cy="7138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057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59026" y="87463"/>
            <a:ext cx="11926957" cy="6671145"/>
          </a:xfrm>
        </p:spPr>
        <p:txBody>
          <a:bodyPr/>
          <a:lstStyle/>
          <a:p>
            <a:r>
              <a:rPr kumimoji="1" lang="ja-JP" altLang="en-US" sz="2000" dirty="0" smtClean="0"/>
              <a:t>枠組を使うこと</a:t>
            </a:r>
            <a:r>
              <a:rPr kumimoji="1" lang="ja-JP" altLang="en-US" sz="1800" dirty="0" smtClean="0"/>
              <a:t>により、いくつかの次元の重なり合いが、一つのまとまりを示す。</a:t>
            </a:r>
            <a:endParaRPr kumimoji="1" lang="en-US" altLang="ja-JP" sz="1800" dirty="0" smtClean="0"/>
          </a:p>
          <a:p>
            <a:pPr marL="0" indent="0">
              <a:buNone/>
            </a:pPr>
            <a:r>
              <a:rPr kumimoji="1" lang="ja-JP" altLang="en-US" sz="1800" dirty="0" smtClean="0"/>
              <a:t>　　　　　　　　　　　　　　　　　　　　　　　　　　　そこから見た位置・方向・順序が操作的に納得できる。</a:t>
            </a:r>
            <a:endParaRPr kumimoji="1" lang="en-US" altLang="ja-JP" sz="1800" dirty="0" smtClean="0"/>
          </a:p>
          <a:p>
            <a:pPr marL="0" indent="0">
              <a:buNone/>
            </a:pPr>
            <a:r>
              <a:rPr lang="ja-JP" altLang="en-US" sz="2000" dirty="0"/>
              <a:t>　</a:t>
            </a:r>
            <a:r>
              <a:rPr lang="ja-JP" altLang="en-US" sz="2000" dirty="0" smtClean="0"/>
              <a:t>　　　　　　　↓</a:t>
            </a:r>
            <a:endParaRPr kumimoji="1" lang="en-US" altLang="ja-JP" sz="2000" dirty="0" smtClean="0"/>
          </a:p>
          <a:p>
            <a:pPr marL="0" indent="0">
              <a:buNone/>
            </a:pPr>
            <a:r>
              <a:rPr kumimoji="1" lang="ja-JP" altLang="en-US" sz="2000" dirty="0" smtClean="0"/>
              <a:t>・文字の背後には</a:t>
            </a:r>
            <a:r>
              <a:rPr kumimoji="1" lang="ja-JP" altLang="en-US" sz="2000" dirty="0" smtClean="0">
                <a:solidFill>
                  <a:srgbClr val="FF3399"/>
                </a:solidFill>
              </a:rPr>
              <a:t>隠された枠</a:t>
            </a:r>
            <a:r>
              <a:rPr kumimoji="1" lang="ja-JP" altLang="en-US" sz="2000" dirty="0" smtClean="0"/>
              <a:t>がある</a:t>
            </a:r>
            <a:endParaRPr kumimoji="1" lang="en-US" altLang="ja-JP" sz="2000" dirty="0" smtClean="0"/>
          </a:p>
          <a:p>
            <a:pPr marL="0" indent="0">
              <a:buNone/>
            </a:pPr>
            <a:r>
              <a:rPr lang="ja-JP" altLang="en-US" sz="2000" dirty="0"/>
              <a:t>　</a:t>
            </a:r>
            <a:r>
              <a:rPr lang="ja-JP" altLang="en-US" sz="2000" dirty="0" smtClean="0"/>
              <a:t>　　　　</a:t>
            </a:r>
            <a:r>
              <a:rPr lang="ja-JP" altLang="en-US" sz="1800" dirty="0" smtClean="0"/>
              <a:t>枠組の中での位置づけ・方向づけ・順序づけにより、文字の拡大、縮小など自由な変換が可能になる</a:t>
            </a:r>
            <a:endParaRPr lang="en-US" altLang="ja-JP" sz="1800" dirty="0" smtClean="0"/>
          </a:p>
          <a:p>
            <a:pPr marL="0" indent="0">
              <a:buNone/>
            </a:pPr>
            <a:endParaRPr kumimoji="1" lang="en-US" altLang="ja-JP" sz="2000" dirty="0"/>
          </a:p>
          <a:p>
            <a:pPr marL="0" indent="0">
              <a:buNone/>
            </a:pPr>
            <a:r>
              <a:rPr lang="ja-JP" altLang="en-US" sz="2000" dirty="0" smtClean="0"/>
              <a:t>・透明板の重ね合わせ</a:t>
            </a:r>
            <a:endParaRPr lang="en-US" altLang="ja-JP" sz="2000" dirty="0" smtClean="0"/>
          </a:p>
          <a:p>
            <a:pPr marL="0" indent="0">
              <a:buNone/>
            </a:pPr>
            <a:r>
              <a:rPr kumimoji="1" lang="ja-JP" altLang="en-US" sz="2000" dirty="0"/>
              <a:t>　</a:t>
            </a:r>
            <a:r>
              <a:rPr kumimoji="1" lang="ja-JP" altLang="en-US" sz="2000" dirty="0" smtClean="0"/>
              <a:t>　</a:t>
            </a:r>
            <a:r>
              <a:rPr kumimoji="1" lang="ja-JP" altLang="en-US" sz="1800" dirty="0" smtClean="0"/>
              <a:t>数字の４、８</a:t>
            </a:r>
            <a:endParaRPr kumimoji="1" lang="en-US" altLang="ja-JP" sz="1800" dirty="0" smtClean="0"/>
          </a:p>
          <a:p>
            <a:pPr marL="0" indent="0">
              <a:buNone/>
            </a:pPr>
            <a:r>
              <a:rPr lang="ja-JP" altLang="en-US" sz="1800" dirty="0"/>
              <a:t>　</a:t>
            </a:r>
            <a:r>
              <a:rPr lang="ja-JP" altLang="en-US" sz="1800" dirty="0" smtClean="0"/>
              <a:t>　ひらがなは、ほとんどが線の重なり合いでできている。</a:t>
            </a:r>
            <a:endParaRPr lang="en-US" altLang="ja-JP" sz="1800" dirty="0" smtClean="0"/>
          </a:p>
          <a:p>
            <a:pPr marL="0" indent="0">
              <a:buNone/>
            </a:pPr>
            <a:endParaRPr kumimoji="1" lang="en-US" altLang="ja-JP" sz="2000" dirty="0"/>
          </a:p>
          <a:p>
            <a:pPr marL="0" indent="0">
              <a:buNone/>
            </a:pPr>
            <a:endParaRPr lang="en-US" altLang="ja-JP" sz="2000" dirty="0" smtClean="0"/>
          </a:p>
          <a:p>
            <a:pPr marL="0" indent="0">
              <a:buNone/>
            </a:pPr>
            <a:endParaRPr kumimoji="1" lang="en-US" altLang="ja-JP" sz="2000" dirty="0"/>
          </a:p>
          <a:p>
            <a:pPr marL="0" indent="0">
              <a:buNone/>
            </a:pPr>
            <a:endParaRPr lang="en-US" altLang="ja-JP" sz="2000" dirty="0" smtClean="0"/>
          </a:p>
          <a:p>
            <a:pPr marL="0" indent="0">
              <a:buNone/>
            </a:pPr>
            <a:endParaRPr kumimoji="1" lang="en-US" altLang="ja-JP" sz="2000" dirty="0"/>
          </a:p>
          <a:p>
            <a:pPr marL="0" indent="0">
              <a:buNone/>
            </a:pPr>
            <a:r>
              <a:rPr lang="ja-JP" altLang="en-US" sz="2000" dirty="0" smtClean="0"/>
              <a:t>　</a:t>
            </a:r>
            <a:r>
              <a:rPr kumimoji="1" lang="ja-JP" altLang="en-US" sz="1400" dirty="0" smtClean="0"/>
              <a:t>透明板</a:t>
            </a:r>
            <a:r>
              <a:rPr kumimoji="1" lang="en-US" altLang="ja-JP" sz="1400" dirty="0"/>
              <a:t>3</a:t>
            </a:r>
            <a:r>
              <a:rPr kumimoji="1" lang="ja-JP" altLang="en-US" sz="1400" dirty="0" smtClean="0"/>
              <a:t>枚を重ねて「か」を作る→枠の中に「か」を書く　　　　　　　　　　　　　　　　　モール・ひもで文字を作る</a:t>
            </a:r>
            <a:endParaRPr kumimoji="1" lang="en-US" altLang="ja-JP" sz="1400" dirty="0" smtClean="0"/>
          </a:p>
          <a:p>
            <a:pPr marL="0" indent="0">
              <a:buNone/>
            </a:pPr>
            <a:r>
              <a:rPr lang="ja-JP" altLang="en-US" sz="1400" dirty="0"/>
              <a:t>　</a:t>
            </a:r>
            <a:r>
              <a:rPr lang="ja-JP" altLang="en-US" sz="1400" dirty="0" smtClean="0"/>
              <a:t>　　　　　　（</a:t>
            </a:r>
            <a:r>
              <a:rPr lang="en-US" altLang="ja-JP" sz="1400" dirty="0" smtClean="0"/>
              <a:t>T</a:t>
            </a:r>
            <a:r>
              <a:rPr lang="ja-JP" altLang="en-US" sz="1400" dirty="0" err="1" smtClean="0"/>
              <a:t>くんの</a:t>
            </a:r>
            <a:r>
              <a:rPr lang="ja-JP" altLang="en-US" sz="1400" dirty="0" smtClean="0"/>
              <a:t>文字学習）　　　　　　　　　　　　　　　　　　　　　　　　　　　　　　　　　　　　　　　　　　　　</a:t>
            </a:r>
            <a:r>
              <a:rPr lang="ja-JP" altLang="en-US" sz="1400" dirty="0"/>
              <a:t>　</a:t>
            </a:r>
            <a:r>
              <a:rPr lang="ja-JP" altLang="en-US" sz="1400" dirty="0" smtClean="0"/>
              <a:t>　　➡枠内に文字を書く　　　　　「ま」の変化</a:t>
            </a:r>
            <a:endParaRPr lang="en-US" altLang="ja-JP" sz="1400" dirty="0" smtClean="0"/>
          </a:p>
          <a:p>
            <a:pPr marL="0" indent="0">
              <a:buNone/>
            </a:pPr>
            <a:r>
              <a:rPr lang="ja-JP" altLang="en-US" sz="1400" dirty="0"/>
              <a:t>　</a:t>
            </a:r>
            <a:r>
              <a:rPr lang="ja-JP" altLang="en-US" sz="1400" dirty="0" smtClean="0"/>
              <a:t>　　　　　　　　　　　　　　　　　　　　　　　　　　　　　　　　　　　　　　　　　　　　　　　　　　　　　　　　　　　　　　　　　　　　　　　　　　　（</a:t>
            </a:r>
            <a:r>
              <a:rPr lang="en-US" altLang="ja-JP" sz="1400" dirty="0" smtClean="0"/>
              <a:t>KA</a:t>
            </a:r>
            <a:r>
              <a:rPr lang="ja-JP" altLang="en-US" sz="1400" dirty="0" err="1" smtClean="0"/>
              <a:t>さんの</a:t>
            </a:r>
            <a:r>
              <a:rPr lang="ja-JP" altLang="en-US" sz="1400" dirty="0" smtClean="0"/>
              <a:t>文字学習）</a:t>
            </a:r>
            <a:endParaRPr lang="en-US" altLang="ja-JP" sz="1400" dirty="0" smtClean="0"/>
          </a:p>
          <a:p>
            <a:pPr marL="0" indent="0">
              <a:buNone/>
            </a:pPr>
            <a:endParaRPr kumimoji="1" lang="ja-JP" altLang="en-US" sz="1400" dirty="0"/>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9508" t="10046" r="8178" b="8242"/>
          <a:stretch/>
        </p:blipFill>
        <p:spPr>
          <a:xfrm>
            <a:off x="6910477" y="4659297"/>
            <a:ext cx="1089330" cy="811033"/>
          </a:xfrm>
          <a:prstGeom prst="rect">
            <a:avLst/>
          </a:prstGeom>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5692" t="6344" r="6978" b="5840"/>
          <a:stretch/>
        </p:blipFill>
        <p:spPr>
          <a:xfrm>
            <a:off x="667910" y="4253947"/>
            <a:ext cx="1073426" cy="1439187"/>
          </a:xfrm>
          <a:prstGeom prst="rect">
            <a:avLst/>
          </a:prstGeom>
        </p:spPr>
      </p:pic>
      <p:pic>
        <p:nvPicPr>
          <p:cNvPr id="5" name="図 4"/>
          <p:cNvPicPr>
            <a:picLocks noChangeAspect="1"/>
          </p:cNvPicPr>
          <p:nvPr/>
        </p:nvPicPr>
        <p:blipFill rotWithShape="1">
          <a:blip r:embed="rId4"/>
          <a:srcRect l="9850" t="15997" r="12851" b="15714"/>
          <a:stretch/>
        </p:blipFill>
        <p:spPr>
          <a:xfrm>
            <a:off x="6907644" y="3750182"/>
            <a:ext cx="1081377" cy="715617"/>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1249" y="4730415"/>
            <a:ext cx="1316714" cy="1347787"/>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1249" y="3036335"/>
            <a:ext cx="1217612" cy="1217612"/>
          </a:xfrm>
          <a:prstGeom prst="rect">
            <a:avLst/>
          </a:prstGeom>
        </p:spPr>
      </p:pic>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l="63859" t="567" r="5799" b="8705"/>
          <a:stretch/>
        </p:blipFill>
        <p:spPr>
          <a:xfrm>
            <a:off x="8719268" y="3141376"/>
            <a:ext cx="1296065" cy="2906616"/>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3507" y="4358988"/>
            <a:ext cx="1627486" cy="1220841"/>
          </a:xfrm>
          <a:prstGeom prst="rect">
            <a:avLst/>
          </a:prstGeom>
        </p:spPr>
      </p:pic>
      <p:sp>
        <p:nvSpPr>
          <p:cNvPr id="10" name="下矢印 9"/>
          <p:cNvSpPr/>
          <p:nvPr/>
        </p:nvSpPr>
        <p:spPr>
          <a:xfrm>
            <a:off x="10850201" y="4270684"/>
            <a:ext cx="238809" cy="459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1844703" y="4969408"/>
            <a:ext cx="652007" cy="190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2015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6561" y="0"/>
            <a:ext cx="10515600" cy="638052"/>
          </a:xfrm>
        </p:spPr>
        <p:txBody>
          <a:bodyPr>
            <a:normAutofit/>
          </a:bodyPr>
          <a:lstStyle/>
          <a:p>
            <a:r>
              <a:rPr kumimoji="1" lang="ja-JP" altLang="en-US" sz="2400" u="sng" dirty="0" smtClean="0"/>
              <a:t>中島先生が盲</a:t>
            </a:r>
            <a:r>
              <a:rPr kumimoji="1" lang="ja-JP" altLang="en-US" sz="2400" u="sng" dirty="0" err="1" smtClean="0"/>
              <a:t>ろう</a:t>
            </a:r>
            <a:r>
              <a:rPr kumimoji="1" lang="ja-JP" altLang="en-US" sz="2400" u="sng" dirty="0" smtClean="0"/>
              <a:t>教育から学んだ</a:t>
            </a:r>
            <a:r>
              <a:rPr kumimoji="1" lang="en-US" altLang="ja-JP" sz="2400" u="sng" dirty="0" smtClean="0"/>
              <a:t>2</a:t>
            </a:r>
            <a:r>
              <a:rPr kumimoji="1" lang="ja-JP" altLang="en-US" sz="2400" u="sng" dirty="0" smtClean="0"/>
              <a:t>つのこと</a:t>
            </a:r>
            <a:r>
              <a:rPr lang="ja-JP" altLang="en-US" sz="1600" dirty="0"/>
              <a:t>（ｐ．７）</a:t>
            </a:r>
            <a:endParaRPr kumimoji="1" lang="ja-JP" altLang="en-US" sz="1600" dirty="0"/>
          </a:p>
        </p:txBody>
      </p:sp>
      <p:sp>
        <p:nvSpPr>
          <p:cNvPr id="3" name="コンテンツ プレースホルダー 2"/>
          <p:cNvSpPr>
            <a:spLocks noGrp="1"/>
          </p:cNvSpPr>
          <p:nvPr>
            <p:ph idx="1"/>
          </p:nvPr>
        </p:nvSpPr>
        <p:spPr>
          <a:xfrm>
            <a:off x="479394" y="638052"/>
            <a:ext cx="11301273" cy="5842647"/>
          </a:xfrm>
        </p:spPr>
        <p:txBody>
          <a:bodyPr>
            <a:normAutofit/>
          </a:bodyPr>
          <a:lstStyle/>
          <a:p>
            <a:r>
              <a:rPr lang="ja-JP" altLang="en-US" sz="2400" dirty="0" smtClean="0">
                <a:solidFill>
                  <a:srgbClr val="CC0066"/>
                </a:solidFill>
              </a:rPr>
              <a:t>人間行動に果たす触覚の役割の重要性</a:t>
            </a:r>
            <a:endParaRPr lang="en-US" altLang="ja-JP" sz="2400" dirty="0" smtClean="0">
              <a:solidFill>
                <a:srgbClr val="CC0066"/>
              </a:solidFill>
            </a:endParaRPr>
          </a:p>
          <a:p>
            <a:pPr marL="0" indent="0">
              <a:buNone/>
            </a:pPr>
            <a:r>
              <a:rPr lang="ja-JP" altLang="en-US" sz="1600" dirty="0" smtClean="0"/>
              <a:t>触覚は視聴覚に比べ、</a:t>
            </a:r>
            <a:endParaRPr lang="en-US" altLang="ja-JP" sz="1600" dirty="0" smtClean="0"/>
          </a:p>
          <a:p>
            <a:pPr marL="0" indent="0">
              <a:buNone/>
            </a:pPr>
            <a:r>
              <a:rPr lang="ja-JP" altLang="en-US" sz="1600" dirty="0"/>
              <a:t>　</a:t>
            </a:r>
            <a:r>
              <a:rPr lang="ja-JP" altLang="en-US" sz="1600" dirty="0" smtClean="0"/>
              <a:t>遠くの刺激を受容できない・座標軸が作りにくく空間性に乏しい・体験が個々バラバラ・刺激の出現・消滅が唐突で刺激の変化を連</a:t>
            </a:r>
            <a:endParaRPr lang="en-US" altLang="ja-JP" sz="1600" dirty="0" smtClean="0"/>
          </a:p>
          <a:p>
            <a:pPr marL="0" indent="0">
              <a:buNone/>
            </a:pPr>
            <a:r>
              <a:rPr lang="ja-JP" altLang="en-US" sz="1600" dirty="0"/>
              <a:t>　</a:t>
            </a:r>
            <a:r>
              <a:rPr lang="ja-JP" altLang="en-US" sz="1600" dirty="0" smtClean="0"/>
              <a:t>続的にとらえにくい・動きがとらえにくい・広範囲をまとまりとして捉えにくい・順応が起こりやすい、ことから</a:t>
            </a:r>
            <a:r>
              <a:rPr lang="ja-JP" altLang="en-US" sz="1600" dirty="0"/>
              <a:t>　</a:t>
            </a:r>
            <a:r>
              <a:rPr lang="ja-JP" altLang="en-US" sz="1600" dirty="0" smtClean="0"/>
              <a:t>　　　　　　　　　　　　　　　　　　　　　　　　　　　</a:t>
            </a:r>
            <a:endParaRPr lang="en-US" altLang="ja-JP" sz="1600" dirty="0" smtClean="0"/>
          </a:p>
          <a:p>
            <a:pPr marL="0" indent="0">
              <a:buNone/>
            </a:pPr>
            <a:r>
              <a:rPr lang="ja-JP" altLang="en-US" sz="1600" dirty="0"/>
              <a:t>　</a:t>
            </a:r>
            <a:r>
              <a:rPr lang="ja-JP" altLang="en-US" sz="1600" dirty="0" smtClean="0"/>
              <a:t>　　　　　　　　　　　　　　　　　　　　　　　　　　　　　　　　粗雑・貧弱な感覚として概念行動の形成に果たす役割を見過ごされやすい。</a:t>
            </a:r>
            <a:endParaRPr lang="en-US" altLang="ja-JP" sz="1600" dirty="0" smtClean="0"/>
          </a:p>
          <a:p>
            <a:pPr marL="0" indent="0">
              <a:buNone/>
            </a:pPr>
            <a:r>
              <a:rPr lang="ja-JP" altLang="en-US" sz="2400" dirty="0" smtClean="0"/>
              <a:t>　　　　</a:t>
            </a:r>
            <a:r>
              <a:rPr lang="ja-JP" altLang="en-US" sz="1600" dirty="0" smtClean="0"/>
              <a:t>しかし、ヒトが初期の状態にあるとき、触覚はその基礎の感覚として重要であり、視聴覚を成立させるための基本となる。</a:t>
            </a:r>
            <a:endParaRPr lang="en-US" altLang="ja-JP" sz="1600" dirty="0" smtClean="0"/>
          </a:p>
          <a:p>
            <a:pPr marL="0" indent="0">
              <a:buNone/>
            </a:pPr>
            <a:endParaRPr lang="en-US" altLang="ja-JP" sz="1600" dirty="0" smtClean="0"/>
          </a:p>
          <a:p>
            <a:r>
              <a:rPr lang="ja-JP" altLang="en-US" sz="2400" dirty="0" smtClean="0">
                <a:solidFill>
                  <a:srgbClr val="CC0066"/>
                </a:solidFill>
              </a:rPr>
              <a:t>形及び位置の弁別、分解</a:t>
            </a:r>
            <a:r>
              <a:rPr lang="ja-JP" altLang="en-US" sz="2400" dirty="0" err="1" smtClean="0">
                <a:solidFill>
                  <a:srgbClr val="CC0066"/>
                </a:solidFill>
              </a:rPr>
              <a:t>ー</a:t>
            </a:r>
            <a:r>
              <a:rPr lang="ja-JP" altLang="en-US" sz="2400" dirty="0" smtClean="0">
                <a:solidFill>
                  <a:srgbClr val="CC0066"/>
                </a:solidFill>
              </a:rPr>
              <a:t>組み立て、構成の学習の重要性</a:t>
            </a:r>
            <a:endParaRPr lang="en-US" altLang="ja-JP" sz="2400" dirty="0" smtClean="0">
              <a:solidFill>
                <a:srgbClr val="CC0066"/>
              </a:solidFill>
            </a:endParaRPr>
          </a:p>
          <a:p>
            <a:pPr marL="0" indent="0">
              <a:buNone/>
            </a:pPr>
            <a:r>
              <a:rPr kumimoji="1" lang="ja-JP" altLang="en-US" sz="2400" dirty="0" smtClean="0"/>
              <a:t>　</a:t>
            </a:r>
            <a:r>
              <a:rPr kumimoji="1" lang="ja-JP" altLang="en-US" sz="1600" dirty="0" smtClean="0"/>
              <a:t>概念行動形成の基礎　</a:t>
            </a:r>
            <a:r>
              <a:rPr kumimoji="1" lang="ja-JP" altLang="en-US" sz="1600" dirty="0" err="1" smtClean="0"/>
              <a:t>ー</a:t>
            </a:r>
            <a:r>
              <a:rPr lang="ja-JP" altLang="en-US" sz="1600" dirty="0" smtClean="0"/>
              <a:t>ヒトが言葉を習得していくときに重要な学習</a:t>
            </a:r>
            <a:r>
              <a:rPr lang="ja-JP" altLang="en-US" sz="1600" dirty="0" err="1" smtClean="0"/>
              <a:t>ー</a:t>
            </a:r>
            <a:endParaRPr kumimoji="1" lang="en-US" altLang="ja-JP" sz="1600" dirty="0"/>
          </a:p>
          <a:p>
            <a:pPr marL="0" indent="0">
              <a:buNone/>
            </a:pPr>
            <a:r>
              <a:rPr lang="en-US" altLang="ja-JP" sz="1600" dirty="0" smtClean="0"/>
              <a:t>※</a:t>
            </a:r>
            <a:r>
              <a:rPr lang="ja-JP" altLang="en-US" sz="1600" dirty="0" smtClean="0"/>
              <a:t>形の弁別などの過程を通らなくてもある程度、言葉を習得しコミュニケーションがとれるようになるが、「かたちの学習」を通した記</a:t>
            </a:r>
            <a:endParaRPr lang="en-US" altLang="ja-JP" sz="1600" dirty="0" smtClean="0"/>
          </a:p>
          <a:p>
            <a:pPr marL="0" indent="0">
              <a:buNone/>
            </a:pPr>
            <a:r>
              <a:rPr lang="ja-JP" altLang="en-US" sz="1600" dirty="0"/>
              <a:t>　</a:t>
            </a:r>
            <a:r>
              <a:rPr lang="ja-JP" altLang="en-US" sz="1600" dirty="0" smtClean="0"/>
              <a:t>　号操作の基礎が確立されなければ、せっかく獲得した話し言葉も、“単なる合図・おうむ返し・状況語”の段階にとどまってしまう。</a:t>
            </a:r>
            <a:endParaRPr lang="en-US" altLang="ja-JP" sz="1600" dirty="0" smtClean="0"/>
          </a:p>
          <a:p>
            <a:pPr marL="0" indent="0">
              <a:buNone/>
            </a:pPr>
            <a:r>
              <a:rPr kumimoji="1" lang="ja-JP" altLang="en-US" sz="1600" dirty="0" smtClean="0"/>
              <a:t>　　　　　　　　　</a:t>
            </a:r>
            <a:endParaRPr kumimoji="1" lang="en-US" altLang="ja-JP" sz="1600" dirty="0" smtClean="0"/>
          </a:p>
          <a:p>
            <a:pPr marL="0" indent="0">
              <a:buNone/>
            </a:pPr>
            <a:r>
              <a:rPr kumimoji="1" lang="ja-JP" altLang="en-US" sz="1600" dirty="0" smtClean="0"/>
              <a:t>　　　　　　かたちの学習は、盲</a:t>
            </a:r>
            <a:r>
              <a:rPr kumimoji="1" lang="ja-JP" altLang="en-US" sz="1600" dirty="0" err="1" smtClean="0"/>
              <a:t>ろう</a:t>
            </a:r>
            <a:r>
              <a:rPr kumimoji="1" lang="ja-JP" altLang="en-US" sz="1600" dirty="0" smtClean="0"/>
              <a:t>児の教育のみならず、</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「目の見える耳の聴こえる子供たちの成長にとっても、よけて通ることのできない一つの大切な言葉の学習の　　</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基礎過程である。」</a:t>
            </a:r>
            <a:endParaRPr kumimoji="1" lang="en-US" altLang="ja-JP" sz="1600" dirty="0" smtClean="0"/>
          </a:p>
        </p:txBody>
      </p:sp>
      <p:sp>
        <p:nvSpPr>
          <p:cNvPr id="6" name="右矢印 5"/>
          <p:cNvSpPr/>
          <p:nvPr/>
        </p:nvSpPr>
        <p:spPr>
          <a:xfrm>
            <a:off x="898122" y="2601327"/>
            <a:ext cx="399495" cy="27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898121" y="5274817"/>
            <a:ext cx="399495" cy="27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2717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3108" y="1152940"/>
            <a:ext cx="10917964" cy="5487142"/>
          </a:xfrm>
        </p:spPr>
        <p:txBody>
          <a:bodyPr>
            <a:normAutofit fontScale="92500" lnSpcReduction="10000"/>
          </a:bodyPr>
          <a:lstStyle/>
          <a:p>
            <a:pPr marL="0" indent="0">
              <a:buNone/>
            </a:pPr>
            <a:endParaRPr lang="en-US" altLang="ja-JP" sz="2400" dirty="0" smtClean="0"/>
          </a:p>
          <a:p>
            <a:pPr marL="0" indent="0">
              <a:buNone/>
            </a:pPr>
            <a:r>
              <a:rPr lang="ja-JP" altLang="en-US" sz="2400" dirty="0" smtClean="0"/>
              <a:t>数の基礎学習とはいえない数</a:t>
            </a:r>
            <a:r>
              <a:rPr lang="ja-JP" altLang="en-US" sz="2400" dirty="0"/>
              <a:t>の</a:t>
            </a:r>
            <a:r>
              <a:rPr lang="ja-JP" altLang="en-US" sz="2400" dirty="0" smtClean="0"/>
              <a:t>教え方・・・</a:t>
            </a:r>
            <a:endParaRPr lang="en-US" altLang="ja-JP" sz="2400" dirty="0"/>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smtClean="0"/>
              <a:t>　　　　　・まず、数</a:t>
            </a:r>
            <a:r>
              <a:rPr lang="ja-JP" altLang="en-US" sz="2000" dirty="0"/>
              <a:t>唱から</a:t>
            </a:r>
            <a:r>
              <a:rPr lang="ja-JP" altLang="en-US" sz="2000" dirty="0" smtClean="0"/>
              <a:t>始めてしまう</a:t>
            </a:r>
            <a:endParaRPr lang="en-US" altLang="ja-JP" sz="2000" dirty="0"/>
          </a:p>
          <a:p>
            <a:pPr marL="0" indent="0">
              <a:buNone/>
            </a:pPr>
            <a:r>
              <a:rPr lang="ja-JP" altLang="en-US" sz="2000" dirty="0"/>
              <a:t>　　　　　</a:t>
            </a:r>
            <a:r>
              <a:rPr lang="ja-JP" altLang="en-US" sz="2000" dirty="0" smtClean="0"/>
              <a:t>　　　　</a:t>
            </a:r>
            <a:r>
              <a:rPr lang="ja-JP" altLang="en-US" sz="2000" dirty="0"/>
              <a:t>　周囲と関係なく１から</a:t>
            </a:r>
            <a:r>
              <a:rPr lang="en-US" altLang="ja-JP" sz="2000" dirty="0"/>
              <a:t>10</a:t>
            </a:r>
            <a:r>
              <a:rPr lang="ja-JP" altLang="en-US" sz="2000" dirty="0" err="1"/>
              <a:t>まで</a:t>
            </a:r>
            <a:r>
              <a:rPr lang="ja-JP" altLang="en-US" sz="2000" dirty="0"/>
              <a:t>言わせる・覚えさせる</a:t>
            </a:r>
            <a:endParaRPr lang="en-US" altLang="ja-JP" sz="2000" dirty="0"/>
          </a:p>
          <a:p>
            <a:pPr marL="0" indent="0">
              <a:buNone/>
            </a:pPr>
            <a:r>
              <a:rPr lang="ja-JP" altLang="en-US" sz="2000" dirty="0"/>
              <a:t>　</a:t>
            </a:r>
            <a:endParaRPr lang="en-US" altLang="ja-JP" sz="2000" dirty="0"/>
          </a:p>
          <a:p>
            <a:pPr marL="0" indent="0">
              <a:buNone/>
            </a:pPr>
            <a:r>
              <a:rPr lang="ja-JP" altLang="en-US" sz="2000" dirty="0"/>
              <a:t>　</a:t>
            </a:r>
            <a:r>
              <a:rPr lang="ja-JP" altLang="en-US" sz="2000" dirty="0" smtClean="0"/>
              <a:t>　　　　・</a:t>
            </a:r>
            <a:r>
              <a:rPr lang="ja-JP" altLang="en-US" sz="2000" dirty="0"/>
              <a:t>機械的に足し算</a:t>
            </a:r>
            <a:r>
              <a:rPr lang="ja-JP" altLang="en-US" sz="2000" dirty="0" smtClean="0"/>
              <a:t>を覚えさせる</a:t>
            </a:r>
            <a:endParaRPr lang="en-US" altLang="ja-JP" sz="2000" dirty="0" smtClean="0"/>
          </a:p>
          <a:p>
            <a:pPr marL="0" indent="0">
              <a:buNone/>
            </a:pPr>
            <a:r>
              <a:rPr lang="ja-JP" altLang="en-US" sz="2000" dirty="0"/>
              <a:t>　</a:t>
            </a:r>
            <a:r>
              <a:rPr lang="ja-JP" altLang="en-US" sz="2000" dirty="0" smtClean="0"/>
              <a:t>　　　　　　　　　カードを使って１＋１＝２と覚える　・・・　　カード表に問題</a:t>
            </a:r>
            <a:r>
              <a:rPr lang="ja-JP" altLang="en-US" sz="2000" dirty="0"/>
              <a:t>　１＋１　</a:t>
            </a:r>
            <a:r>
              <a:rPr lang="ja-JP" altLang="en-US" sz="2000" dirty="0" smtClean="0"/>
              <a:t>、</a:t>
            </a:r>
            <a:r>
              <a:rPr lang="ja-JP" altLang="en-US" sz="2000" dirty="0"/>
              <a:t>　裏</a:t>
            </a:r>
            <a:r>
              <a:rPr lang="ja-JP" altLang="en-US" sz="2000" dirty="0" smtClean="0"/>
              <a:t>に答</a:t>
            </a:r>
            <a:r>
              <a:rPr lang="ja-JP" altLang="en-US" sz="2000" dirty="0"/>
              <a:t>　２ </a:t>
            </a:r>
            <a:r>
              <a:rPr lang="ja-JP" altLang="en-US" sz="2000" dirty="0" smtClean="0"/>
              <a:t>　　　　　　　　　　　　　　　　　　　　　　　　　　　　　　　　</a:t>
            </a:r>
            <a:r>
              <a:rPr lang="ja-JP" altLang="en-US" sz="2000" dirty="0"/>
              <a:t>　</a:t>
            </a:r>
            <a:r>
              <a:rPr lang="ja-JP" altLang="en-US" sz="2000" dirty="0" smtClean="0"/>
              <a:t>　　　　　　　　　　　　　　　　</a:t>
            </a:r>
            <a:endParaRPr lang="en-US" altLang="ja-JP" sz="2000" dirty="0" smtClean="0"/>
          </a:p>
          <a:p>
            <a:pPr marL="0" indent="0">
              <a:buNone/>
            </a:pPr>
            <a:endParaRPr lang="en-US" altLang="ja-JP" sz="2000" dirty="0" smtClean="0"/>
          </a:p>
          <a:p>
            <a:pPr marL="0" indent="0">
              <a:buNone/>
            </a:pPr>
            <a:r>
              <a:rPr lang="ja-JP" altLang="en-US" sz="2000" dirty="0" smtClean="0"/>
              <a:t>　　　　　・（指や物を使って）</a:t>
            </a:r>
            <a:r>
              <a:rPr lang="en-US" altLang="ja-JP" sz="2000" dirty="0" smtClean="0"/>
              <a:t>3</a:t>
            </a:r>
            <a:r>
              <a:rPr lang="ja-JP" altLang="en-US" sz="2000" dirty="0" smtClean="0"/>
              <a:t>回数える足し算をする。</a:t>
            </a:r>
            <a:endParaRPr lang="en-US" altLang="ja-JP" sz="2000" dirty="0" smtClean="0"/>
          </a:p>
          <a:p>
            <a:pPr marL="0" indent="0">
              <a:buNone/>
            </a:pPr>
            <a:r>
              <a:rPr lang="ja-JP" altLang="en-US" sz="2000" dirty="0" smtClean="0"/>
              <a:t>　　　　　　　　たとえば</a:t>
            </a:r>
            <a:r>
              <a:rPr lang="ja-JP" altLang="en-US" sz="2000" dirty="0"/>
              <a:t>　３＋２＝５</a:t>
            </a:r>
            <a:endParaRPr lang="en-US" altLang="ja-JP" sz="2000" dirty="0"/>
          </a:p>
          <a:p>
            <a:pPr marL="0" indent="0">
              <a:buNone/>
            </a:pPr>
            <a:r>
              <a:rPr lang="ja-JP" altLang="en-US" sz="2000" dirty="0"/>
              <a:t>　　　　　　　　　　３　〇〇〇</a:t>
            </a:r>
            <a:endParaRPr lang="en-US" altLang="ja-JP" sz="2000" dirty="0"/>
          </a:p>
          <a:p>
            <a:pPr marL="0" indent="0">
              <a:buNone/>
            </a:pPr>
            <a:r>
              <a:rPr lang="ja-JP" altLang="en-US" sz="2000" dirty="0"/>
              <a:t>　　　　　　　　　　２　〇〇</a:t>
            </a:r>
            <a:endParaRPr lang="en-US" altLang="ja-JP" sz="2000" dirty="0"/>
          </a:p>
          <a:p>
            <a:pPr marL="0" indent="0">
              <a:buNone/>
            </a:pPr>
            <a:r>
              <a:rPr lang="ja-JP" altLang="en-US" sz="2000" dirty="0"/>
              <a:t>　　　　　　　　　　５　〇〇〇〇〇　</a:t>
            </a:r>
            <a:endParaRPr lang="en-US" altLang="ja-JP" sz="2000" dirty="0"/>
          </a:p>
          <a:p>
            <a:pPr marL="0" indent="0">
              <a:buNone/>
            </a:pPr>
            <a:r>
              <a:rPr lang="ja-JP" altLang="en-US" sz="2000" dirty="0"/>
              <a:t>　　　　　　　　　　　　　　</a:t>
            </a:r>
            <a:r>
              <a:rPr lang="ja-JP" altLang="en-US" sz="2000" dirty="0" smtClean="0"/>
              <a:t>　　　</a:t>
            </a:r>
            <a:r>
              <a:rPr lang="ja-JP" altLang="en-US" sz="2000" dirty="0"/>
              <a:t>　　→３と２と５を</a:t>
            </a:r>
            <a:r>
              <a:rPr lang="en-US" altLang="ja-JP" sz="2000" dirty="0"/>
              <a:t>3</a:t>
            </a:r>
            <a:r>
              <a:rPr lang="ja-JP" altLang="en-US" sz="2000" dirty="0"/>
              <a:t>回数える状態</a:t>
            </a:r>
          </a:p>
          <a:p>
            <a:pPr marL="0" indent="0">
              <a:buNone/>
            </a:pPr>
            <a:endParaRPr lang="en-US" altLang="ja-JP" sz="2000" dirty="0"/>
          </a:p>
        </p:txBody>
      </p:sp>
      <p:sp>
        <p:nvSpPr>
          <p:cNvPr id="4" name="タイトル 3"/>
          <p:cNvSpPr txBox="1">
            <a:spLocks/>
          </p:cNvSpPr>
          <p:nvPr/>
        </p:nvSpPr>
        <p:spPr>
          <a:xfrm>
            <a:off x="289561" y="134538"/>
            <a:ext cx="4085886" cy="882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smtClean="0">
                <a:solidFill>
                  <a:schemeClr val="tx1"/>
                </a:solidFill>
              </a:rPr>
              <a:t>４　記号操作の基礎学習</a:t>
            </a:r>
            <a:endParaRPr lang="en-US" altLang="ja-JP" sz="2400" smtClean="0">
              <a:solidFill>
                <a:schemeClr val="tx1"/>
              </a:solidFill>
            </a:endParaRPr>
          </a:p>
          <a:p>
            <a:r>
              <a:rPr lang="ja-JP" altLang="en-US" sz="2000" smtClean="0">
                <a:solidFill>
                  <a:schemeClr val="tx1"/>
                </a:solidFill>
              </a:rPr>
              <a:t>　　</a:t>
            </a:r>
            <a:r>
              <a:rPr lang="en-US" altLang="ja-JP" sz="2000" smtClean="0">
                <a:solidFill>
                  <a:schemeClr val="tx1"/>
                </a:solidFill>
              </a:rPr>
              <a:t/>
            </a:r>
            <a:br>
              <a:rPr lang="en-US" altLang="ja-JP" sz="2000" smtClean="0">
                <a:solidFill>
                  <a:schemeClr val="tx1"/>
                </a:solidFill>
              </a:rPr>
            </a:br>
            <a:r>
              <a:rPr lang="ja-JP" altLang="en-US" sz="2000" smtClean="0">
                <a:solidFill>
                  <a:schemeClr val="tx1"/>
                </a:solidFill>
              </a:rPr>
              <a:t>　　　　　４．２　数の基礎学習・・・・</a:t>
            </a:r>
            <a:r>
              <a:rPr lang="en-US" altLang="ja-JP" sz="2000" smtClean="0">
                <a:solidFill>
                  <a:schemeClr val="tx1"/>
                </a:solidFill>
              </a:rPr>
              <a:t>p.</a:t>
            </a:r>
            <a:r>
              <a:rPr lang="ja-JP" altLang="en-US" sz="2000" smtClean="0">
                <a:solidFill>
                  <a:schemeClr val="tx1"/>
                </a:solidFill>
              </a:rPr>
              <a:t>５３</a:t>
            </a:r>
            <a:endParaRPr lang="en-US" altLang="ja-JP" sz="2000" dirty="0">
              <a:solidFill>
                <a:schemeClr val="tx1"/>
              </a:solidFill>
            </a:endParaRPr>
          </a:p>
        </p:txBody>
      </p:sp>
    </p:spTree>
    <p:extLst>
      <p:ext uri="{BB962C8B-B14F-4D97-AF65-F5344CB8AC3E}">
        <p14:creationId xmlns:p14="http://schemas.microsoft.com/office/powerpoint/2010/main" val="240676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40527" y="277318"/>
            <a:ext cx="2784529" cy="524656"/>
          </a:xfrm>
          <a:solidFill>
            <a:schemeClr val="accent2">
              <a:alpha val="38000"/>
            </a:schemeClr>
          </a:solidFill>
        </p:spPr>
        <p:txBody>
          <a:bodyPr>
            <a:normAutofit fontScale="90000"/>
          </a:bodyPr>
          <a:lstStyle/>
          <a:p>
            <a:r>
              <a:rPr kumimoji="1" lang="ja-JP" altLang="en-US" sz="2200" dirty="0" smtClean="0"/>
              <a:t>イコール、　＝、の意味</a:t>
            </a:r>
            <a:r>
              <a:rPr kumimoji="1" lang="ja-JP" altLang="en-US" sz="2800" dirty="0" smtClean="0"/>
              <a:t>　　　</a:t>
            </a:r>
            <a:r>
              <a:rPr kumimoji="1" lang="ja-JP" altLang="en-US" dirty="0" smtClean="0"/>
              <a:t>　</a:t>
            </a:r>
            <a:endParaRPr kumimoji="1" lang="ja-JP" altLang="en-US" dirty="0"/>
          </a:p>
        </p:txBody>
      </p:sp>
      <p:sp>
        <p:nvSpPr>
          <p:cNvPr id="3" name="コンテンツ プレースホルダー 2"/>
          <p:cNvSpPr>
            <a:spLocks noGrp="1"/>
          </p:cNvSpPr>
          <p:nvPr>
            <p:ph idx="1"/>
          </p:nvPr>
        </p:nvSpPr>
        <p:spPr>
          <a:xfrm>
            <a:off x="427220" y="959370"/>
            <a:ext cx="11542426" cy="5634165"/>
          </a:xfrm>
        </p:spPr>
        <p:txBody>
          <a:bodyPr>
            <a:normAutofit fontScale="92500" lnSpcReduction="10000"/>
          </a:bodyPr>
          <a:lstStyle/>
          <a:p>
            <a:pPr marL="0" indent="0">
              <a:buNone/>
            </a:pPr>
            <a:r>
              <a:rPr kumimoji="1" lang="ja-JP" altLang="en-US" dirty="0" smtClean="0"/>
              <a:t>　　</a:t>
            </a:r>
            <a:r>
              <a:rPr kumimoji="1" lang="ja-JP" altLang="en-US" sz="2000" dirty="0" smtClean="0"/>
              <a:t>疑問の</a:t>
            </a:r>
            <a:r>
              <a:rPr lang="ja-JP" altLang="en-US" sz="2000" dirty="0" smtClean="0"/>
              <a:t>符号？</a:t>
            </a:r>
            <a:endParaRPr lang="en-US" altLang="ja-JP" sz="2000" dirty="0" smtClean="0"/>
          </a:p>
          <a:p>
            <a:pPr marL="0" indent="0">
              <a:buNone/>
            </a:pPr>
            <a:r>
              <a:rPr kumimoji="1" lang="ja-JP" altLang="en-US" sz="2000" dirty="0"/>
              <a:t>　</a:t>
            </a:r>
            <a:r>
              <a:rPr kumimoji="1" lang="ja-JP" altLang="en-US" sz="2000" dirty="0" smtClean="0"/>
              <a:t>　　答の要求？</a:t>
            </a:r>
            <a:endParaRPr kumimoji="1" lang="en-US" altLang="ja-JP" sz="2000" dirty="0" smtClean="0"/>
          </a:p>
          <a:p>
            <a:pPr marL="0" indent="0">
              <a:buNone/>
            </a:pPr>
            <a:r>
              <a:rPr lang="ja-JP" altLang="en-US" sz="2000" dirty="0"/>
              <a:t>　</a:t>
            </a:r>
            <a:r>
              <a:rPr lang="ja-JP" altLang="en-US" sz="2000" dirty="0" smtClean="0"/>
              <a:t>　　答を書く場所を示す？</a:t>
            </a:r>
            <a:endParaRPr kumimoji="1" lang="en-US" altLang="ja-JP" sz="2000" dirty="0" smtClean="0"/>
          </a:p>
          <a:p>
            <a:pPr marL="0" indent="0">
              <a:buNone/>
            </a:pPr>
            <a:endParaRPr lang="en-US" altLang="ja-JP" sz="2000" dirty="0"/>
          </a:p>
          <a:p>
            <a:pPr marL="0" indent="0">
              <a:buNone/>
            </a:pPr>
            <a:r>
              <a:rPr kumimoji="1" lang="ja-JP" altLang="en-US" sz="2000" dirty="0" smtClean="0"/>
              <a:t>　　　　　　１＋１＝２　</a:t>
            </a:r>
            <a:endParaRPr kumimoji="1" lang="en-US" altLang="ja-JP" sz="2000" dirty="0" smtClean="0"/>
          </a:p>
          <a:p>
            <a:pPr marL="0" indent="0">
              <a:buNone/>
            </a:pPr>
            <a:r>
              <a:rPr lang="ja-JP" altLang="en-US" sz="2000" dirty="0" smtClean="0"/>
              <a:t>　　　　　　　　　　　　　　　</a:t>
            </a:r>
            <a:r>
              <a:rPr kumimoji="1" lang="ja-JP" altLang="en-US" sz="2000" dirty="0" smtClean="0"/>
              <a:t>イコールは疑問の符号でも単に答えを書く場所を示すものでもない</a:t>
            </a:r>
            <a:endParaRPr kumimoji="1" lang="en-US" altLang="ja-JP" sz="2000" dirty="0" smtClean="0"/>
          </a:p>
          <a:p>
            <a:pPr marL="0" indent="0">
              <a:buNone/>
            </a:pPr>
            <a:r>
              <a:rPr lang="ja-JP" altLang="en-US" sz="2000" dirty="0" smtClean="0"/>
              <a:t>　　　　　　　　　　　　　　　１＋１はいくつか？　ではなく　</a:t>
            </a:r>
            <a:r>
              <a:rPr lang="ja-JP" altLang="en-US" sz="2600" dirty="0" smtClean="0">
                <a:solidFill>
                  <a:srgbClr val="CC0066"/>
                </a:solidFill>
              </a:rPr>
              <a:t>「何と同じか」</a:t>
            </a:r>
            <a:r>
              <a:rPr lang="ja-JP" altLang="en-US" sz="1900" dirty="0" smtClean="0"/>
              <a:t>を問いかける</a:t>
            </a:r>
            <a:r>
              <a:rPr lang="ja-JP" altLang="en-US" sz="2000" dirty="0" smtClean="0"/>
              <a:t>もの</a:t>
            </a:r>
            <a:endParaRPr lang="en-US" altLang="ja-JP" sz="2000" dirty="0" smtClean="0"/>
          </a:p>
          <a:p>
            <a:pPr marL="0" indent="0">
              <a:buNone/>
            </a:pPr>
            <a:endParaRPr lang="en-US" altLang="ja-JP" sz="2000" dirty="0"/>
          </a:p>
          <a:p>
            <a:pPr marL="0" indent="0">
              <a:buNone/>
            </a:pPr>
            <a:endParaRPr lang="en-US" altLang="ja-JP" sz="2000" dirty="0" smtClean="0"/>
          </a:p>
          <a:p>
            <a:pPr marL="0" indent="0">
              <a:buNone/>
            </a:pPr>
            <a:r>
              <a:rPr lang="ja-JP" altLang="en-US" sz="2000" dirty="0"/>
              <a:t>　</a:t>
            </a:r>
            <a:r>
              <a:rPr lang="ja-JP" altLang="en-US" sz="2000" dirty="0" smtClean="0"/>
              <a:t>　まず、数の基礎として、比較・分類・並列が重要。</a:t>
            </a:r>
            <a:endParaRPr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a:t>　</a:t>
            </a:r>
            <a:r>
              <a:rPr lang="ja-JP" altLang="en-US" sz="2000" dirty="0" smtClean="0"/>
              <a:t>　　大小のみでなく、</a:t>
            </a:r>
            <a:r>
              <a:rPr lang="ja-JP" altLang="en-US" sz="2000" dirty="0" smtClean="0">
                <a:solidFill>
                  <a:srgbClr val="CC0066"/>
                </a:solidFill>
              </a:rPr>
              <a:t>重さ・高さなど事物の属性による比較、同じものを集める分類、順に並べる並列</a:t>
            </a:r>
            <a:endParaRPr lang="en-US" altLang="ja-JP" sz="2000" dirty="0" smtClean="0">
              <a:solidFill>
                <a:srgbClr val="CC0066"/>
              </a:solidFill>
            </a:endParaRPr>
          </a:p>
          <a:p>
            <a:pPr marL="0" indent="0">
              <a:buNone/>
            </a:pPr>
            <a:r>
              <a:rPr lang="ja-JP" altLang="en-US" sz="2000" dirty="0">
                <a:solidFill>
                  <a:srgbClr val="CC0066"/>
                </a:solidFill>
              </a:rPr>
              <a:t>　</a:t>
            </a:r>
            <a:r>
              <a:rPr lang="ja-JP" altLang="en-US" sz="2000" dirty="0" smtClean="0">
                <a:solidFill>
                  <a:srgbClr val="CC0066"/>
                </a:solidFill>
              </a:rPr>
              <a:t>　　形の弁別、分解</a:t>
            </a:r>
            <a:r>
              <a:rPr lang="en-US" altLang="ja-JP" sz="2000" dirty="0" smtClean="0">
                <a:solidFill>
                  <a:srgbClr val="CC0066"/>
                </a:solidFill>
              </a:rPr>
              <a:t>―</a:t>
            </a:r>
            <a:r>
              <a:rPr lang="ja-JP" altLang="en-US" sz="2000" dirty="0" smtClean="0">
                <a:solidFill>
                  <a:srgbClr val="CC0066"/>
                </a:solidFill>
              </a:rPr>
              <a:t>組み立て、構成</a:t>
            </a:r>
            <a:r>
              <a:rPr lang="ja-JP" altLang="en-US" sz="2000" dirty="0" smtClean="0"/>
              <a:t>までが数の教育の基礎。</a:t>
            </a:r>
            <a:endParaRPr lang="en-US" altLang="ja-JP" sz="2000" dirty="0" smtClean="0"/>
          </a:p>
          <a:p>
            <a:pPr marL="0" indent="0">
              <a:buNone/>
            </a:pPr>
            <a:r>
              <a:rPr lang="ja-JP" altLang="en-US" sz="2000" dirty="0"/>
              <a:t>　</a:t>
            </a:r>
            <a:r>
              <a:rPr lang="ja-JP" altLang="en-US" sz="2000" dirty="0" smtClean="0"/>
              <a:t>　　直線上に事物を順に並べることは、数を記号として操作する出発点。　　</a:t>
            </a:r>
            <a:endParaRPr lang="en-US" altLang="ja-JP" sz="2000" dirty="0" smtClean="0"/>
          </a:p>
          <a:p>
            <a:pPr marL="0" indent="0">
              <a:buNone/>
            </a:pPr>
            <a:r>
              <a:rPr lang="ja-JP" altLang="en-US" sz="2000" dirty="0"/>
              <a:t>　</a:t>
            </a:r>
            <a:r>
              <a:rPr lang="ja-JP" altLang="en-US" sz="2000" dirty="0" smtClean="0"/>
              <a:t>　　　　　　　　　　　　　　　　</a:t>
            </a:r>
            <a:r>
              <a:rPr lang="ja-JP" altLang="en-US" dirty="0"/>
              <a:t>　</a:t>
            </a:r>
            <a:r>
              <a:rPr lang="ja-JP" altLang="en-US" dirty="0" smtClean="0"/>
              <a:t>　　　　　　　　　　　　</a:t>
            </a:r>
            <a:endParaRPr kumimoji="1" lang="ja-JP" altLang="en-US" dirty="0"/>
          </a:p>
        </p:txBody>
      </p:sp>
    </p:spTree>
    <p:extLst>
      <p:ext uri="{BB962C8B-B14F-4D97-AF65-F5344CB8AC3E}">
        <p14:creationId xmlns:p14="http://schemas.microsoft.com/office/powerpoint/2010/main" val="17798972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62086" y="5187297"/>
            <a:ext cx="9015814" cy="1039451"/>
          </a:xfrm>
        </p:spPr>
        <p:txBody>
          <a:bodyPr>
            <a:normAutofit/>
          </a:bodyPr>
          <a:lstStyle/>
          <a:p>
            <a:r>
              <a:rPr kumimoji="1" lang="ja-JP" altLang="en-US" sz="2000" dirty="0" smtClean="0"/>
              <a:t>大きさ・高さ・長さ・重さ・・・様々な属性の比較をする</a:t>
            </a:r>
            <a:endParaRPr kumimoji="1" lang="ja-JP" altLang="en-US" sz="2000" dirty="0"/>
          </a:p>
        </p:txBody>
      </p:sp>
      <p:pic>
        <p:nvPicPr>
          <p:cNvPr id="4" name="コンテンツ プレースホルダー 3"/>
          <p:cNvPicPr>
            <a:picLocks noGrp="1" noChangeAspect="1"/>
          </p:cNvPicPr>
          <p:nvPr>
            <p:ph idx="1"/>
          </p:nvPr>
        </p:nvPicPr>
        <p:blipFill>
          <a:blip r:embed="rId2"/>
          <a:stretch>
            <a:fillRect/>
          </a:stretch>
        </p:blipFill>
        <p:spPr>
          <a:xfrm>
            <a:off x="1051030" y="2496696"/>
            <a:ext cx="2557503" cy="2404489"/>
          </a:xfrm>
          <a:prstGeom prst="rect">
            <a:avLst/>
          </a:prstGeom>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170" y="2486054"/>
            <a:ext cx="3132698" cy="241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505" y="2486054"/>
            <a:ext cx="3104895" cy="233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　　　</a:t>
            </a:r>
            <a:r>
              <a:rPr lang="en-US" altLang="ja-JP" sz="2400" dirty="0" smtClean="0"/>
              <a:t/>
            </a:r>
            <a:br>
              <a:rPr lang="en-US" altLang="ja-JP" sz="2400" dirty="0" smtClean="0"/>
            </a:br>
            <a:r>
              <a:rPr lang="ja-JP" altLang="en-US" sz="2400" dirty="0" smtClean="0"/>
              <a:t>　　　　　　　　　　　　　　　　比較・分類・並列</a:t>
            </a:r>
            <a:endParaRPr lang="ja-JP" altLang="en-US" sz="2400" dirty="0"/>
          </a:p>
        </p:txBody>
      </p:sp>
    </p:spTree>
    <p:extLst>
      <p:ext uri="{BB962C8B-B14F-4D97-AF65-F5344CB8AC3E}">
        <p14:creationId xmlns:p14="http://schemas.microsoft.com/office/powerpoint/2010/main" val="4265212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3552" y="274638"/>
            <a:ext cx="8147248" cy="1282154"/>
          </a:xfrm>
        </p:spPr>
        <p:txBody>
          <a:bodyPr>
            <a:normAutofit fontScale="90000"/>
          </a:bodyPr>
          <a:lstStyle/>
          <a:p>
            <a:r>
              <a:rPr kumimoji="1" lang="en-US" altLang="ja-JP" dirty="0" smtClean="0"/>
              <a:t/>
            </a:r>
            <a:br>
              <a:rPr kumimoji="1" lang="en-US" altLang="ja-JP" dirty="0" smtClean="0"/>
            </a:br>
            <a:r>
              <a:rPr lang="ja-JP" altLang="en-US" sz="3100" dirty="0"/>
              <a:t>　　</a:t>
            </a:r>
            <a:r>
              <a:rPr lang="en-US" altLang="ja-JP" sz="3100" dirty="0"/>
              <a:t/>
            </a:r>
            <a:br>
              <a:rPr lang="en-US" altLang="ja-JP" sz="3100" dirty="0"/>
            </a:br>
            <a:r>
              <a:rPr lang="en-US" altLang="ja-JP" sz="3100" dirty="0"/>
              <a:t/>
            </a:r>
            <a:br>
              <a:rPr lang="en-US" altLang="ja-JP" sz="3100" dirty="0"/>
            </a:br>
            <a:r>
              <a:rPr kumimoji="1" lang="ja-JP" altLang="en-US" dirty="0" smtClean="0"/>
              <a:t>　</a:t>
            </a:r>
            <a:r>
              <a:rPr kumimoji="1" lang="en-US" altLang="ja-JP" dirty="0" smtClean="0"/>
              <a:t/>
            </a:r>
            <a:br>
              <a:rPr kumimoji="1" lang="en-US" altLang="ja-JP" dirty="0" smtClean="0"/>
            </a:br>
            <a:endParaRPr kumimoji="1" lang="ja-JP" altLang="en-US" dirty="0"/>
          </a:p>
        </p:txBody>
      </p:sp>
      <p:sp>
        <p:nvSpPr>
          <p:cNvPr id="3" name="コンテンツ プレースホルダー 2"/>
          <p:cNvSpPr>
            <a:spLocks noGrp="1"/>
          </p:cNvSpPr>
          <p:nvPr>
            <p:ph idx="1"/>
          </p:nvPr>
        </p:nvSpPr>
        <p:spPr>
          <a:xfrm>
            <a:off x="410198" y="274638"/>
            <a:ext cx="9800602" cy="6250706"/>
          </a:xfrm>
        </p:spPr>
        <p:txBody>
          <a:bodyPr>
            <a:normAutofit/>
          </a:bodyPr>
          <a:lstStyle/>
          <a:p>
            <a:pPr marL="0" indent="0">
              <a:buNone/>
            </a:pPr>
            <a:endParaRPr lang="en-US" altLang="ja-JP" dirty="0" smtClean="0"/>
          </a:p>
          <a:p>
            <a:pPr marL="0" indent="0">
              <a:buNone/>
            </a:pPr>
            <a:endParaRPr lang="en-US" altLang="ja-JP" dirty="0"/>
          </a:p>
          <a:p>
            <a:pPr marL="0" indent="0">
              <a:buNone/>
            </a:pPr>
            <a:endParaRPr lang="ja-JP" altLang="en-US"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922" y="4063578"/>
            <a:ext cx="2632364" cy="247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9412" y="4124587"/>
            <a:ext cx="2466117" cy="243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色の分類"/>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4882" y="337763"/>
            <a:ext cx="2980647" cy="234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922" y="193337"/>
            <a:ext cx="2701327" cy="257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1246" y="4261129"/>
            <a:ext cx="2970343" cy="223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1"/>
          <p:cNvSpPr txBox="1">
            <a:spLocks/>
          </p:cNvSpPr>
          <p:nvPr/>
        </p:nvSpPr>
        <p:spPr>
          <a:xfrm>
            <a:off x="1508511" y="3115494"/>
            <a:ext cx="9015814" cy="1039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smtClean="0"/>
              <a:t>色・形・触覚・・・様々な分類　→　</a:t>
            </a:r>
            <a:r>
              <a:rPr lang="en-US" altLang="ja-JP" sz="2000" dirty="0" smtClean="0"/>
              <a:t>1</a:t>
            </a:r>
            <a:r>
              <a:rPr lang="ja-JP" altLang="en-US" sz="2000" dirty="0" smtClean="0"/>
              <a:t>列に並べる分類により、方向が生まれる</a:t>
            </a:r>
            <a:endParaRPr lang="ja-JP" altLang="en-US" sz="2000" dirty="0"/>
          </a:p>
        </p:txBody>
      </p:sp>
      <p:pic>
        <p:nvPicPr>
          <p:cNvPr id="10" name="Picture 5" descr="JS11C"/>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2936" y="489337"/>
            <a:ext cx="2565258" cy="219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75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smtClean="0"/>
              <a:t>順に並べる並列の学習</a:t>
            </a:r>
            <a:r>
              <a:rPr kumimoji="1" lang="en-US" altLang="ja-JP" sz="2400" dirty="0" smtClean="0"/>
              <a:t/>
            </a:r>
            <a:br>
              <a:rPr kumimoji="1" lang="en-US" altLang="ja-JP" sz="2400" dirty="0" smtClean="0"/>
            </a:br>
            <a:r>
              <a:rPr lang="ja-JP" altLang="en-US" sz="2400" dirty="0"/>
              <a:t>　</a:t>
            </a:r>
            <a:r>
              <a:rPr lang="ja-JP" altLang="en-US" sz="2400" dirty="0" smtClean="0"/>
              <a:t>　　　　　　</a:t>
            </a:r>
            <a:r>
              <a:rPr lang="en-US" altLang="ja-JP" sz="2400" dirty="0" smtClean="0"/>
              <a:t/>
            </a:r>
            <a:br>
              <a:rPr lang="en-US" altLang="ja-JP" sz="2400" dirty="0" smtClean="0"/>
            </a:br>
            <a:r>
              <a:rPr lang="ja-JP" altLang="en-US" sz="2400" dirty="0"/>
              <a:t>　</a:t>
            </a:r>
            <a:r>
              <a:rPr lang="ja-JP" altLang="en-US" sz="2400" dirty="0" smtClean="0"/>
              <a:t>　　　　　並べることで</a:t>
            </a:r>
            <a:r>
              <a:rPr lang="ja-JP" altLang="en-US" sz="2400" dirty="0" smtClean="0">
                <a:solidFill>
                  <a:srgbClr val="CC0066"/>
                </a:solidFill>
              </a:rPr>
              <a:t>初めと終わり</a:t>
            </a:r>
            <a:r>
              <a:rPr lang="ja-JP" altLang="en-US" sz="2400" dirty="0" smtClean="0"/>
              <a:t>を持つ直線ができる→　</a:t>
            </a:r>
            <a:r>
              <a:rPr lang="ja-JP" altLang="en-US" sz="2400" dirty="0" smtClean="0">
                <a:solidFill>
                  <a:srgbClr val="CC0066"/>
                </a:solidFill>
              </a:rPr>
              <a:t>数の始まり</a:t>
            </a:r>
            <a:endParaRPr kumimoji="1" lang="ja-JP" altLang="en-US" sz="2400" dirty="0">
              <a:solidFill>
                <a:srgbClr val="CC0066"/>
              </a:solidFill>
            </a:endParaRPr>
          </a:p>
        </p:txBody>
      </p:sp>
      <p:graphicFrame>
        <p:nvGraphicFramePr>
          <p:cNvPr id="6" name="オブジェクト 5"/>
          <p:cNvGraphicFramePr>
            <a:graphicFrameLocks noChangeAspect="1"/>
          </p:cNvGraphicFramePr>
          <p:nvPr>
            <p:extLst/>
          </p:nvPr>
        </p:nvGraphicFramePr>
        <p:xfrm>
          <a:off x="1598530" y="2614240"/>
          <a:ext cx="2879466" cy="2155831"/>
        </p:xfrm>
        <a:graphic>
          <a:graphicData uri="http://schemas.openxmlformats.org/presentationml/2006/ole">
            <mc:AlternateContent xmlns:mc="http://schemas.openxmlformats.org/markup-compatibility/2006">
              <mc:Choice xmlns:v="urn:schemas-microsoft-com:vml" Requires="v">
                <p:oleObj spid="_x0000_s1064" r:id="rId3" imgW="6095238" imgH="4571429" progId="">
                  <p:embed/>
                </p:oleObj>
              </mc:Choice>
              <mc:Fallback>
                <p:oleObj r:id="rId3" imgW="6095238" imgH="45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530" y="2614240"/>
                        <a:ext cx="2879466" cy="2155831"/>
                      </a:xfrm>
                      <a:prstGeom prst="rect">
                        <a:avLst/>
                      </a:prstGeom>
                      <a:noFill/>
                      <a:ln>
                        <a:noFill/>
                      </a:ln>
                      <a:extLst/>
                    </p:spPr>
                  </p:pic>
                </p:oleObj>
              </mc:Fallback>
            </mc:AlternateContent>
          </a:graphicData>
        </a:graphic>
      </p:graphicFrame>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850" y="2592021"/>
            <a:ext cx="2911433"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3881" y="2627736"/>
            <a:ext cx="2832585"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437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9892" y="1402079"/>
            <a:ext cx="2288145" cy="172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591" y="1402079"/>
            <a:ext cx="2305878" cy="17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タイトル 1"/>
          <p:cNvSpPr>
            <a:spLocks noGrp="1"/>
          </p:cNvSpPr>
          <p:nvPr>
            <p:ph type="title"/>
          </p:nvPr>
        </p:nvSpPr>
        <p:spPr>
          <a:xfrm>
            <a:off x="5963649" y="1402079"/>
            <a:ext cx="5886792" cy="1615615"/>
          </a:xfrm>
        </p:spPr>
        <p:txBody>
          <a:bodyPr>
            <a:normAutofit/>
          </a:bodyPr>
          <a:lstStyle/>
          <a:p>
            <a:r>
              <a:rPr kumimoji="1" lang="ja-JP" altLang="en-US" sz="1800" dirty="0" smtClean="0"/>
              <a:t>はめ板（形の弁別の状態）</a:t>
            </a:r>
            <a:r>
              <a:rPr kumimoji="1" lang="en-US" altLang="ja-JP" sz="1800" dirty="0" smtClean="0"/>
              <a:t/>
            </a:r>
            <a:br>
              <a:rPr kumimoji="1" lang="en-US" altLang="ja-JP" sz="1800" dirty="0" smtClean="0"/>
            </a:br>
            <a:r>
              <a:rPr lang="ja-JP" altLang="en-US" sz="1800" dirty="0"/>
              <a:t>　</a:t>
            </a:r>
            <a:r>
              <a:rPr lang="ja-JP" altLang="en-US" sz="1800" dirty="0" smtClean="0"/>
              <a:t>　</a:t>
            </a:r>
            <a:r>
              <a:rPr lang="en-US" altLang="ja-JP" sz="1800" dirty="0" smtClean="0"/>
              <a:t/>
            </a:r>
            <a:br>
              <a:rPr lang="en-US" altLang="ja-JP" sz="1800" dirty="0" smtClean="0"/>
            </a:br>
            <a:r>
              <a:rPr lang="ja-JP" altLang="en-US" sz="1800" dirty="0" smtClean="0"/>
              <a:t>　　　</a:t>
            </a:r>
            <a:r>
              <a:rPr kumimoji="1" lang="ja-JP" altLang="en-US" sz="1800" dirty="0" smtClean="0"/>
              <a:t>→棒タイル（長さ順序付けの状態）</a:t>
            </a:r>
            <a:r>
              <a:rPr kumimoji="1" lang="en-US" altLang="ja-JP" sz="1800" dirty="0" smtClean="0"/>
              <a:t/>
            </a:r>
            <a:br>
              <a:rPr kumimoji="1" lang="en-US" altLang="ja-JP" sz="1800" dirty="0" smtClean="0"/>
            </a:br>
            <a:r>
              <a:rPr lang="en-US" altLang="ja-JP" sz="1800" dirty="0"/>
              <a:t/>
            </a:r>
            <a:br>
              <a:rPr lang="en-US" altLang="ja-JP" sz="1800" dirty="0"/>
            </a:br>
            <a:r>
              <a:rPr lang="ja-JP" altLang="en-US" sz="1800" dirty="0" smtClean="0"/>
              <a:t>　　　　　　　</a:t>
            </a:r>
            <a:r>
              <a:rPr kumimoji="1" lang="ja-JP" altLang="en-US" sz="1800" dirty="0" smtClean="0"/>
              <a:t>→バラタイル</a:t>
            </a:r>
            <a:r>
              <a:rPr lang="ja-JP" altLang="en-US" sz="1800" dirty="0" smtClean="0"/>
              <a:t>　（１が</a:t>
            </a:r>
            <a:r>
              <a:rPr lang="en-US" altLang="ja-JP" sz="1800" dirty="0" smtClean="0"/>
              <a:t>5</a:t>
            </a:r>
            <a:r>
              <a:rPr lang="ja-JP" altLang="en-US" sz="1800" dirty="0" smtClean="0"/>
              <a:t>個集まると５）　</a:t>
            </a:r>
            <a:r>
              <a:rPr lang="ja-JP" altLang="en-US" sz="2000" dirty="0" smtClean="0"/>
              <a:t>　　　　　　　　　　　　　</a:t>
            </a:r>
            <a:endParaRPr kumimoji="1" lang="ja-JP" altLang="en-US" sz="2000" dirty="0"/>
          </a:p>
        </p:txBody>
      </p:sp>
      <p:pic>
        <p:nvPicPr>
          <p:cNvPr id="8" name="Picture 2" descr="立方体ブロッ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892" y="3655338"/>
            <a:ext cx="2194530" cy="181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5"/>
          <a:stretch>
            <a:fillRect/>
          </a:stretch>
        </p:blipFill>
        <p:spPr>
          <a:xfrm>
            <a:off x="3451223" y="3655338"/>
            <a:ext cx="2337246" cy="1762727"/>
          </a:xfrm>
          <a:prstGeom prst="rect">
            <a:avLst/>
          </a:prstGeom>
        </p:spPr>
      </p:pic>
      <p:sp>
        <p:nvSpPr>
          <p:cNvPr id="10" name="タイトル 1"/>
          <p:cNvSpPr txBox="1">
            <a:spLocks/>
          </p:cNvSpPr>
          <p:nvPr/>
        </p:nvSpPr>
        <p:spPr>
          <a:xfrm>
            <a:off x="1184744" y="158551"/>
            <a:ext cx="10258508" cy="1012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１～５の数</a:t>
            </a:r>
            <a:endParaRPr lang="en-US" altLang="ja-JP" sz="2400" dirty="0" smtClean="0"/>
          </a:p>
          <a:p>
            <a:r>
              <a:rPr lang="ja-JP" altLang="en-US" sz="1800" dirty="0" smtClean="0"/>
              <a:t>　　　　　　　　　　　　　棒タイル・バラタイル、限定枠・解放枠</a:t>
            </a:r>
            <a:r>
              <a:rPr lang="en-US" altLang="ja-JP" sz="1800" dirty="0" smtClean="0"/>
              <a:t/>
            </a:r>
            <a:br>
              <a:rPr lang="en-US" altLang="ja-JP" sz="1800" dirty="0" smtClean="0"/>
            </a:br>
            <a:r>
              <a:rPr lang="ja-JP" altLang="en-US" sz="1800" dirty="0" smtClean="0"/>
              <a:t>　　　　　　　　　　　　　これらの組み合わせで「数」を作っていく</a:t>
            </a:r>
            <a:endParaRPr lang="ja-JP" altLang="en-US" sz="1800" dirty="0"/>
          </a:p>
        </p:txBody>
      </p:sp>
      <p:sp>
        <p:nvSpPr>
          <p:cNvPr id="11" name="タイトル 1"/>
          <p:cNvSpPr txBox="1">
            <a:spLocks/>
          </p:cNvSpPr>
          <p:nvPr/>
        </p:nvSpPr>
        <p:spPr>
          <a:xfrm>
            <a:off x="6026337" y="3763348"/>
            <a:ext cx="5367588" cy="10759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smtClean="0"/>
              <a:t>ブロックの固まりで解放枠に１～５を並べる</a:t>
            </a:r>
            <a:endParaRPr lang="en-US" altLang="ja-JP" sz="1800" dirty="0" smtClean="0"/>
          </a:p>
          <a:p>
            <a:r>
              <a:rPr lang="ja-JP" altLang="en-US" sz="1800" dirty="0"/>
              <a:t>　</a:t>
            </a:r>
            <a:r>
              <a:rPr lang="ja-JP" altLang="en-US" sz="1800" dirty="0" smtClean="0"/>
              <a:t>　　　　　　　　　　　</a:t>
            </a:r>
            <a:endParaRPr lang="en-US" altLang="ja-JP" sz="1800" dirty="0" smtClean="0"/>
          </a:p>
          <a:p>
            <a:r>
              <a:rPr lang="ja-JP" altLang="en-US" sz="1800" dirty="0"/>
              <a:t>　</a:t>
            </a:r>
            <a:r>
              <a:rPr lang="ja-JP" altLang="en-US" sz="1800" dirty="0" smtClean="0"/>
              <a:t>　　　　　　　　　　　　　　　　→数字と結びつける</a:t>
            </a:r>
            <a:endParaRPr lang="ja-JP" altLang="en-US" sz="1800" dirty="0"/>
          </a:p>
        </p:txBody>
      </p:sp>
      <p:sp>
        <p:nvSpPr>
          <p:cNvPr id="12" name="タイトル 1"/>
          <p:cNvSpPr txBox="1">
            <a:spLocks/>
          </p:cNvSpPr>
          <p:nvPr/>
        </p:nvSpPr>
        <p:spPr>
          <a:xfrm>
            <a:off x="584616" y="5620828"/>
            <a:ext cx="11212643" cy="106221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smtClean="0"/>
              <a:t>まず、</a:t>
            </a:r>
            <a:r>
              <a:rPr lang="en-US" altLang="ja-JP" sz="1800" dirty="0" smtClean="0"/>
              <a:t>5</a:t>
            </a:r>
            <a:r>
              <a:rPr lang="ja-JP" altLang="en-US" sz="1800" dirty="0" smtClean="0"/>
              <a:t>を単位として、６～</a:t>
            </a:r>
            <a:r>
              <a:rPr lang="en-US" altLang="ja-JP" sz="1800" dirty="0" smtClean="0"/>
              <a:t>10</a:t>
            </a:r>
            <a:r>
              <a:rPr lang="ja-JP" altLang="en-US" sz="1800" dirty="0" err="1" smtClean="0"/>
              <a:t>までを</a:t>
            </a:r>
            <a:r>
              <a:rPr lang="ja-JP" altLang="en-US" sz="1800" dirty="0" smtClean="0"/>
              <a:t>１～５と同じように操作する</a:t>
            </a:r>
            <a:endParaRPr lang="en-US" altLang="ja-JP" sz="1800" dirty="0" smtClean="0"/>
          </a:p>
          <a:p>
            <a:r>
              <a:rPr lang="ja-JP" altLang="en-US" sz="1800" dirty="0" smtClean="0"/>
              <a:t>さらに、</a:t>
            </a:r>
            <a:r>
              <a:rPr lang="en-US" altLang="ja-JP" sz="1800" dirty="0" smtClean="0"/>
              <a:t>10</a:t>
            </a:r>
            <a:r>
              <a:rPr lang="ja-JP" altLang="en-US" sz="1800" dirty="0" smtClean="0"/>
              <a:t>を単位として</a:t>
            </a:r>
            <a:r>
              <a:rPr lang="en-US" altLang="ja-JP" sz="1800" dirty="0" smtClean="0"/>
              <a:t>11</a:t>
            </a:r>
            <a:r>
              <a:rPr lang="ja-JP" altLang="en-US" sz="1800" dirty="0" smtClean="0"/>
              <a:t>～</a:t>
            </a:r>
            <a:r>
              <a:rPr lang="en-US" altLang="ja-JP" sz="1800" dirty="0" smtClean="0"/>
              <a:t>20</a:t>
            </a:r>
            <a:r>
              <a:rPr lang="ja-JP" altLang="en-US" sz="1800" dirty="0" smtClean="0"/>
              <a:t>までを、１～</a:t>
            </a:r>
            <a:r>
              <a:rPr lang="en-US" altLang="ja-JP" sz="1800" dirty="0" smtClean="0"/>
              <a:t>10</a:t>
            </a:r>
            <a:r>
              <a:rPr lang="ja-JP" altLang="en-US" sz="1800" dirty="0" smtClean="0"/>
              <a:t>と同じように操作する</a:t>
            </a:r>
            <a:endParaRPr lang="en-US" altLang="ja-JP" sz="1800" dirty="0" smtClean="0"/>
          </a:p>
          <a:p>
            <a:r>
              <a:rPr lang="ja-JP" altLang="en-US" sz="1800" dirty="0"/>
              <a:t>　</a:t>
            </a:r>
            <a:r>
              <a:rPr lang="ja-JP" altLang="en-US" sz="1800" dirty="0" smtClean="0"/>
              <a:t>→５・１０とその数の関係・・・７は</a:t>
            </a:r>
            <a:r>
              <a:rPr lang="en-US" altLang="ja-JP" sz="1800" dirty="0" smtClean="0"/>
              <a:t>5</a:t>
            </a:r>
            <a:r>
              <a:rPr lang="ja-JP" altLang="en-US" sz="1800" dirty="0" smtClean="0"/>
              <a:t>と比べていくつ多いか少ないか</a:t>
            </a:r>
            <a:endParaRPr lang="en-US" altLang="ja-JP" sz="1800" dirty="0" smtClean="0"/>
          </a:p>
          <a:p>
            <a:r>
              <a:rPr lang="ja-JP" altLang="en-US" sz="1800" dirty="0"/>
              <a:t>　</a:t>
            </a:r>
            <a:r>
              <a:rPr lang="ja-JP" altLang="en-US" sz="1800" dirty="0" smtClean="0"/>
              <a:t>　　　　　　　　　　　　　　　　　　　　　１３は１０と比べていくつ多いか少ないか・・・など</a:t>
            </a:r>
            <a:endParaRPr lang="ja-JP" altLang="en-US" sz="1800" dirty="0"/>
          </a:p>
        </p:txBody>
      </p:sp>
    </p:spTree>
    <p:extLst>
      <p:ext uri="{BB962C8B-B14F-4D97-AF65-F5344CB8AC3E}">
        <p14:creationId xmlns:p14="http://schemas.microsoft.com/office/powerpoint/2010/main" val="989670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05517" y="318053"/>
            <a:ext cx="10614991" cy="112113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77078" y="405517"/>
            <a:ext cx="11298804" cy="6353092"/>
          </a:xfrm>
        </p:spPr>
        <p:txBody>
          <a:bodyPr>
            <a:normAutofit/>
          </a:bodyPr>
          <a:lstStyle/>
          <a:p>
            <a:pPr marL="0" indent="0">
              <a:buNone/>
            </a:pPr>
            <a:r>
              <a:rPr kumimoji="1" lang="ja-JP" altLang="en-US" sz="2400" dirty="0" smtClean="0"/>
              <a:t>「数」の学習・・・</a:t>
            </a:r>
            <a:endParaRPr kumimoji="1" lang="en-US" altLang="ja-JP" sz="2400" dirty="0" smtClean="0"/>
          </a:p>
          <a:p>
            <a:pPr marL="0" indent="0">
              <a:buNone/>
            </a:pPr>
            <a:r>
              <a:rPr lang="ja-JP" altLang="en-US" sz="2400" dirty="0"/>
              <a:t>　</a:t>
            </a:r>
            <a:r>
              <a:rPr lang="ja-JP" altLang="en-US" sz="2400" dirty="0" smtClean="0"/>
              <a:t>　　　　　</a:t>
            </a:r>
            <a:r>
              <a:rPr kumimoji="1" lang="ja-JP" altLang="en-US" sz="2400" dirty="0" smtClean="0"/>
              <a:t>数は自分で作り出すもの、と教えてくれた</a:t>
            </a:r>
            <a:r>
              <a:rPr kumimoji="1" lang="en-US" altLang="ja-JP" sz="2400" dirty="0" smtClean="0"/>
              <a:t>3</a:t>
            </a:r>
            <a:r>
              <a:rPr kumimoji="1" lang="ja-JP" altLang="en-US" sz="2400" dirty="0" smtClean="0"/>
              <a:t>人の子どもたちの事例</a:t>
            </a:r>
            <a:endParaRPr kumimoji="1" lang="en-US" altLang="ja-JP" sz="2400" dirty="0" smtClean="0"/>
          </a:p>
          <a:p>
            <a:pPr marL="0" indent="0">
              <a:buNone/>
            </a:pPr>
            <a:endParaRPr kumimoji="1" lang="en-US" altLang="ja-JP" sz="2400" dirty="0" smtClean="0"/>
          </a:p>
          <a:p>
            <a:pPr marL="0" indent="0">
              <a:buNone/>
            </a:pPr>
            <a:r>
              <a:rPr kumimoji="1" lang="ja-JP" altLang="en-US" sz="2400" dirty="0" smtClean="0"/>
              <a:t>①　</a:t>
            </a:r>
            <a:r>
              <a:rPr kumimoji="1" lang="en-US" altLang="ja-JP" sz="2400" dirty="0" smtClean="0"/>
              <a:t>T</a:t>
            </a:r>
            <a:r>
              <a:rPr kumimoji="1" lang="ja-JP" altLang="en-US" sz="2400" dirty="0" smtClean="0"/>
              <a:t>くん・・・初めてバラタイルで「３」を並べる</a:t>
            </a:r>
            <a:endParaRPr kumimoji="1" lang="en-US" altLang="ja-JP" sz="2400" dirty="0" smtClean="0"/>
          </a:p>
          <a:p>
            <a:pPr marL="0" indent="0">
              <a:buNone/>
            </a:pPr>
            <a:r>
              <a:rPr lang="ja-JP" altLang="en-US" sz="2400" dirty="0"/>
              <a:t>　</a:t>
            </a:r>
            <a:r>
              <a:rPr lang="ja-JP" altLang="en-US" sz="2400" dirty="0" smtClean="0"/>
              <a:t>　　　　　　　　　　　　</a:t>
            </a:r>
            <a:r>
              <a:rPr lang="ja-JP" altLang="en-US" sz="1800" dirty="0" smtClean="0"/>
              <a:t>　５までの解放枠ではバラタイルを端から並べてすべて埋め尽くしていた</a:t>
            </a:r>
            <a:endParaRPr lang="en-US" altLang="ja-JP" sz="1800" dirty="0" smtClean="0"/>
          </a:p>
          <a:p>
            <a:pPr marL="0" indent="0">
              <a:buNone/>
            </a:pPr>
            <a:r>
              <a:rPr kumimoji="1" lang="ja-JP" altLang="en-US" sz="1800" dirty="0"/>
              <a:t>　</a:t>
            </a:r>
            <a:r>
              <a:rPr kumimoji="1" lang="ja-JP" altLang="en-US" sz="1800" dirty="0" smtClean="0"/>
              <a:t>　　　　　　　　　　　　　　　　　　→書見台の傾斜面で、</a:t>
            </a:r>
            <a:r>
              <a:rPr kumimoji="1" lang="en-US" altLang="ja-JP" sz="1800" dirty="0" smtClean="0"/>
              <a:t>3</a:t>
            </a:r>
            <a:r>
              <a:rPr kumimoji="1" lang="ja-JP" altLang="en-US" sz="1800" dirty="0" smtClean="0"/>
              <a:t>個のバラタイルを、下→上→真ん中、の順で並べて</a:t>
            </a:r>
            <a:r>
              <a:rPr kumimoji="1" lang="en-US" altLang="ja-JP" sz="1800" dirty="0" smtClean="0"/>
              <a:t>3</a:t>
            </a:r>
            <a:r>
              <a:rPr kumimoji="1" lang="ja-JP" altLang="en-US" sz="1800" dirty="0" smtClean="0"/>
              <a:t>を作った。</a:t>
            </a:r>
            <a:endParaRPr kumimoji="1" lang="en-US" altLang="ja-JP" sz="1800" dirty="0" smtClean="0"/>
          </a:p>
          <a:p>
            <a:pPr marL="0" indent="0">
              <a:buNone/>
            </a:pPr>
            <a:r>
              <a:rPr lang="ja-JP" altLang="en-US" sz="1800" dirty="0"/>
              <a:t>　</a:t>
            </a:r>
            <a:r>
              <a:rPr lang="ja-JP" altLang="en-US" sz="1800" dirty="0" smtClean="0"/>
              <a:t>　　　　　　　　　　　　　　　　　　　　棒タイル「３」はバラタイルが</a:t>
            </a:r>
            <a:r>
              <a:rPr lang="en-US" altLang="ja-JP" sz="1800" dirty="0" smtClean="0"/>
              <a:t>3</a:t>
            </a:r>
            <a:r>
              <a:rPr lang="ja-JP" altLang="en-US" sz="1800" dirty="0" smtClean="0"/>
              <a:t>個集まったものと同じ、とわかる</a:t>
            </a:r>
            <a:endParaRPr lang="en-US" altLang="ja-JP" sz="1800" dirty="0" smtClean="0"/>
          </a:p>
          <a:p>
            <a:pPr marL="0" indent="0">
              <a:buNone/>
            </a:pPr>
            <a:endParaRPr kumimoji="1" lang="en-US" altLang="ja-JP" sz="2400" dirty="0" smtClean="0"/>
          </a:p>
          <a:p>
            <a:pPr marL="0" indent="0">
              <a:buNone/>
            </a:pPr>
            <a:r>
              <a:rPr kumimoji="1" lang="ja-JP" altLang="en-US" sz="2400" dirty="0" smtClean="0"/>
              <a:t>②　</a:t>
            </a:r>
            <a:r>
              <a:rPr kumimoji="1" lang="en-US" altLang="ja-JP" sz="2400" dirty="0" smtClean="0"/>
              <a:t>R</a:t>
            </a:r>
            <a:r>
              <a:rPr kumimoji="1" lang="ja-JP" altLang="en-US" sz="2400" dirty="0" smtClean="0"/>
              <a:t>くん・・・ブロックを自分のやり方で</a:t>
            </a:r>
            <a:r>
              <a:rPr kumimoji="1" lang="en-US" altLang="ja-JP" sz="2400" dirty="0" smtClean="0"/>
              <a:t>1</a:t>
            </a:r>
            <a:r>
              <a:rPr kumimoji="1" lang="ja-JP" altLang="en-US" sz="2400" dirty="0" smtClean="0"/>
              <a:t>～５まで並べる</a:t>
            </a:r>
            <a:endParaRPr kumimoji="1" lang="en-US" altLang="ja-JP" sz="2400" dirty="0" smtClean="0"/>
          </a:p>
          <a:p>
            <a:pPr marL="0" indent="0">
              <a:buNone/>
            </a:pPr>
            <a:r>
              <a:rPr lang="ja-JP" altLang="en-US" sz="2400" dirty="0"/>
              <a:t>　</a:t>
            </a:r>
            <a:r>
              <a:rPr lang="ja-JP" altLang="en-US" sz="2400" dirty="0" smtClean="0"/>
              <a:t>　　　　　　　　　　　　　</a:t>
            </a:r>
            <a:r>
              <a:rPr lang="ja-JP" altLang="en-US" sz="1800" dirty="0" smtClean="0"/>
              <a:t>スプーンなど様々なものを並べる</a:t>
            </a:r>
            <a:endParaRPr lang="en-US" altLang="ja-JP" sz="1800" dirty="0" smtClean="0"/>
          </a:p>
          <a:p>
            <a:pPr marL="0" indent="0">
              <a:buNone/>
            </a:pPr>
            <a:r>
              <a:rPr lang="ja-JP" altLang="en-US" sz="1800" dirty="0"/>
              <a:t>　</a:t>
            </a:r>
            <a:r>
              <a:rPr lang="ja-JP" altLang="en-US" sz="1800" dirty="0" smtClean="0"/>
              <a:t>　　　　　　　　　　　　　　　　　　５を作るためにブロックを５個まとめて持つ</a:t>
            </a:r>
            <a:endParaRPr lang="en-US" altLang="ja-JP" sz="1800" dirty="0" smtClean="0"/>
          </a:p>
          <a:p>
            <a:pPr marL="0" indent="0">
              <a:buNone/>
            </a:pPr>
            <a:endParaRPr kumimoji="1" lang="en-US" altLang="ja-JP" sz="1800" dirty="0"/>
          </a:p>
          <a:p>
            <a:pPr marL="0" indent="0">
              <a:buNone/>
            </a:pPr>
            <a:r>
              <a:rPr lang="ja-JP" altLang="en-US" sz="2400" dirty="0" smtClean="0"/>
              <a:t>③　</a:t>
            </a:r>
            <a:r>
              <a:rPr lang="en-US" altLang="ja-JP" sz="2400" dirty="0"/>
              <a:t>J</a:t>
            </a:r>
            <a:r>
              <a:rPr lang="ja-JP" altLang="en-US" sz="2400" dirty="0" smtClean="0"/>
              <a:t>くん・・・元の数を残した、足し算・引き算</a:t>
            </a:r>
            <a:endParaRPr lang="en-US" altLang="ja-JP" sz="2400" dirty="0" smtClean="0"/>
          </a:p>
          <a:p>
            <a:pPr marL="0" indent="0">
              <a:buNone/>
            </a:pPr>
            <a:r>
              <a:rPr lang="ja-JP" altLang="en-US" sz="2400" dirty="0" smtClean="0"/>
              <a:t>　　　　　　　　　　　　　　</a:t>
            </a:r>
            <a:r>
              <a:rPr lang="ja-JP" altLang="en-US" sz="1800" dirty="0" smtClean="0"/>
              <a:t>自分のノートを見て、</a:t>
            </a:r>
            <a:r>
              <a:rPr kumimoji="1" lang="ja-JP" altLang="en-US" sz="1800" dirty="0" smtClean="0"/>
              <a:t>３＋２＝５　と　５－２＝３　が　「似ている」ことを発見する</a:t>
            </a:r>
            <a:endParaRPr kumimoji="1" lang="en-US" altLang="ja-JP" sz="1800" dirty="0" smtClean="0"/>
          </a:p>
        </p:txBody>
      </p:sp>
    </p:spTree>
    <p:extLst>
      <p:ext uri="{BB962C8B-B14F-4D97-AF65-F5344CB8AC3E}">
        <p14:creationId xmlns:p14="http://schemas.microsoft.com/office/powerpoint/2010/main" val="1856750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9778" y="1327868"/>
            <a:ext cx="8880944" cy="3124863"/>
          </a:xfrm>
        </p:spPr>
        <p:txBody>
          <a:bodyPr>
            <a:normAutofit/>
          </a:bodyPr>
          <a:lstStyle/>
          <a:p>
            <a:pPr marL="0" indent="0"/>
            <a:r>
              <a:rPr kumimoji="1" lang="ja-JP" altLang="en-US" sz="2000" dirty="0" smtClean="0"/>
              <a:t>・１～５の円筒は並べることができる</a:t>
            </a:r>
            <a:r>
              <a:rPr kumimoji="1" lang="en-US" altLang="ja-JP" sz="2000" dirty="0" smtClean="0"/>
              <a:t/>
            </a:r>
            <a:br>
              <a:rPr kumimoji="1" lang="en-US" altLang="ja-JP" sz="2000" dirty="0" smtClean="0"/>
            </a:br>
            <a:r>
              <a:rPr kumimoji="1" lang="en-US" altLang="ja-JP" sz="2000" dirty="0" smtClean="0"/>
              <a:t/>
            </a:r>
            <a:br>
              <a:rPr kumimoji="1" lang="en-US" altLang="ja-JP" sz="2000" dirty="0" smtClean="0"/>
            </a:br>
            <a:r>
              <a:rPr kumimoji="1" lang="ja-JP" altLang="en-US" sz="2000" dirty="0" smtClean="0"/>
              <a:t>・</a:t>
            </a:r>
            <a:r>
              <a:rPr lang="ja-JP" altLang="en-US" sz="2000" dirty="0" smtClean="0"/>
              <a:t>バラのブロックにすると、</a:t>
            </a:r>
            <a:r>
              <a:rPr lang="en-US" altLang="ja-JP" sz="2000" dirty="0" smtClean="0"/>
              <a:t>1</a:t>
            </a:r>
            <a:r>
              <a:rPr lang="ja-JP" altLang="en-US" sz="2000" dirty="0" smtClean="0"/>
              <a:t>個入れては数字を載せてしまう</a:t>
            </a:r>
            <a:r>
              <a:rPr lang="en-US" altLang="ja-JP" sz="2000" dirty="0" smtClean="0"/>
              <a:t/>
            </a:r>
            <a:br>
              <a:rPr lang="en-US" altLang="ja-JP" sz="2000" dirty="0" smtClean="0"/>
            </a:br>
            <a:r>
              <a:rPr lang="ja-JP" altLang="en-US" sz="2000" dirty="0"/>
              <a:t>　</a:t>
            </a:r>
            <a:r>
              <a:rPr lang="ja-JP" altLang="en-US" sz="2000" dirty="0" smtClean="0"/>
              <a:t>　　　　　　　　（おそらく、</a:t>
            </a:r>
            <a:r>
              <a:rPr lang="en-US" altLang="ja-JP" sz="2000" dirty="0" smtClean="0"/>
              <a:t>1</a:t>
            </a:r>
            <a:r>
              <a:rPr lang="ja-JP" altLang="en-US" sz="2000" dirty="0" smtClean="0"/>
              <a:t>回の動作に対応して数字タイルを置いたのでは？）</a:t>
            </a:r>
            <a:r>
              <a:rPr lang="en-US" altLang="ja-JP" sz="2000" dirty="0" smtClean="0"/>
              <a:t/>
            </a:r>
            <a:br>
              <a:rPr lang="en-US" altLang="ja-JP" sz="2000" dirty="0" smtClean="0"/>
            </a:br>
            <a:r>
              <a:rPr lang="en-US" altLang="ja-JP" sz="2000" dirty="0" smtClean="0"/>
              <a:t/>
            </a:r>
            <a:br>
              <a:rPr lang="en-US" altLang="ja-JP" sz="2000" dirty="0" smtClean="0"/>
            </a:br>
            <a:r>
              <a:rPr lang="ja-JP" altLang="en-US" sz="2000" dirty="0" smtClean="0"/>
              <a:t>・ブロックやバラタイルで「移し替え」を行う</a:t>
            </a:r>
            <a:r>
              <a:rPr lang="en-US" altLang="ja-JP" sz="2000" dirty="0" smtClean="0"/>
              <a:t/>
            </a:r>
            <a:br>
              <a:rPr lang="en-US" altLang="ja-JP" sz="2000" dirty="0" smtClean="0"/>
            </a:br>
            <a:r>
              <a:rPr lang="ja-JP" altLang="en-US" sz="2000" dirty="0"/>
              <a:t>　</a:t>
            </a:r>
            <a:r>
              <a:rPr lang="ja-JP" altLang="en-US" sz="2000" dirty="0" smtClean="0"/>
              <a:t>　　　　　　　　　</a:t>
            </a:r>
            <a:r>
              <a:rPr lang="en-US" altLang="ja-JP" sz="2000" dirty="0" smtClean="0"/>
              <a:t/>
            </a:r>
            <a:br>
              <a:rPr lang="en-US" altLang="ja-JP" sz="2000" dirty="0" smtClean="0"/>
            </a:br>
            <a:r>
              <a:rPr lang="ja-JP" altLang="en-US" sz="2000" dirty="0"/>
              <a:t>　</a:t>
            </a:r>
            <a:r>
              <a:rPr lang="ja-JP" altLang="en-US" sz="2000" dirty="0" smtClean="0"/>
              <a:t>　　　５のブロックを移し替えるときに、ブロック５</a:t>
            </a:r>
            <a:r>
              <a:rPr lang="ja-JP" altLang="en-US" sz="2000" dirty="0"/>
              <a:t>個</a:t>
            </a:r>
            <a:r>
              <a:rPr lang="ja-JP" altLang="en-US" sz="2000" dirty="0" smtClean="0"/>
              <a:t>をまとめて持った！</a:t>
            </a:r>
            <a:r>
              <a:rPr lang="en-US" altLang="ja-JP" sz="2000" dirty="0" smtClean="0"/>
              <a:t/>
            </a:r>
            <a:br>
              <a:rPr lang="en-US" altLang="ja-JP" sz="2000" dirty="0" smtClean="0"/>
            </a:br>
            <a:r>
              <a:rPr lang="ja-JP" altLang="en-US" sz="2000" dirty="0"/>
              <a:t>　</a:t>
            </a:r>
            <a:r>
              <a:rPr lang="ja-JP" altLang="en-US" sz="2000" dirty="0" smtClean="0"/>
              <a:t>　　　　　　　　　　　　　　　　　　　　　　　　　　</a:t>
            </a:r>
            <a:r>
              <a:rPr lang="ja-JP" altLang="en-US" sz="2000" dirty="0" smtClean="0">
                <a:solidFill>
                  <a:srgbClr val="FF0000"/>
                </a:solidFill>
              </a:rPr>
              <a:t>　　→５の固まりを自分で作った</a:t>
            </a:r>
            <a:endParaRPr kumimoji="1" lang="ja-JP" altLang="en-US" sz="2000" dirty="0">
              <a:solidFill>
                <a:srgbClr val="FF0000"/>
              </a:solidFill>
            </a:endParaRPr>
          </a:p>
        </p:txBody>
      </p:sp>
      <p:pic>
        <p:nvPicPr>
          <p:cNvPr id="4" name="コンテンツ プレースホルダー 3"/>
          <p:cNvPicPr>
            <a:picLocks noGrp="1" noChangeAspect="1"/>
          </p:cNvPicPr>
          <p:nvPr>
            <p:ph idx="1"/>
          </p:nvPr>
        </p:nvPicPr>
        <p:blipFill>
          <a:blip r:embed="rId2"/>
          <a:stretch>
            <a:fillRect/>
          </a:stretch>
        </p:blipFill>
        <p:spPr>
          <a:xfrm>
            <a:off x="1164406" y="1145515"/>
            <a:ext cx="1704762" cy="1285714"/>
          </a:xfrm>
          <a:prstGeom prst="rect">
            <a:avLst/>
          </a:prstGeom>
        </p:spPr>
      </p:pic>
      <p:pic>
        <p:nvPicPr>
          <p:cNvPr id="5" name="図 4"/>
          <p:cNvPicPr>
            <a:picLocks noChangeAspect="1"/>
          </p:cNvPicPr>
          <p:nvPr/>
        </p:nvPicPr>
        <p:blipFill>
          <a:blip r:embed="rId3"/>
          <a:stretch>
            <a:fillRect/>
          </a:stretch>
        </p:blipFill>
        <p:spPr>
          <a:xfrm>
            <a:off x="1112616" y="3838048"/>
            <a:ext cx="1808341" cy="1362127"/>
          </a:xfrm>
          <a:prstGeom prst="rect">
            <a:avLst/>
          </a:prstGeom>
        </p:spPr>
      </p:pic>
      <p:pic>
        <p:nvPicPr>
          <p:cNvPr id="6" name="図 5"/>
          <p:cNvPicPr>
            <a:picLocks noChangeAspect="1"/>
          </p:cNvPicPr>
          <p:nvPr/>
        </p:nvPicPr>
        <p:blipFill>
          <a:blip r:embed="rId4"/>
          <a:stretch>
            <a:fillRect/>
          </a:stretch>
        </p:blipFill>
        <p:spPr>
          <a:xfrm>
            <a:off x="1164406" y="2482130"/>
            <a:ext cx="1704762" cy="1285714"/>
          </a:xfrm>
          <a:prstGeom prst="rect">
            <a:avLst/>
          </a:prstGeom>
        </p:spPr>
      </p:pic>
      <p:pic>
        <p:nvPicPr>
          <p:cNvPr id="7" name="図 6"/>
          <p:cNvPicPr>
            <a:picLocks noChangeAspect="1"/>
          </p:cNvPicPr>
          <p:nvPr/>
        </p:nvPicPr>
        <p:blipFill>
          <a:blip r:embed="rId5"/>
          <a:stretch>
            <a:fillRect/>
          </a:stretch>
        </p:blipFill>
        <p:spPr>
          <a:xfrm>
            <a:off x="9014243" y="4430773"/>
            <a:ext cx="2761639" cy="2071230"/>
          </a:xfrm>
          <a:prstGeom prst="rect">
            <a:avLst/>
          </a:prstGeom>
        </p:spPr>
      </p:pic>
      <p:sp>
        <p:nvSpPr>
          <p:cNvPr id="8" name="タイトル 1"/>
          <p:cNvSpPr txBox="1">
            <a:spLocks/>
          </p:cNvSpPr>
          <p:nvPr/>
        </p:nvSpPr>
        <p:spPr>
          <a:xfrm>
            <a:off x="1060827" y="1439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②　</a:t>
            </a:r>
            <a:r>
              <a:rPr lang="en-US" altLang="ja-JP" sz="2400" dirty="0"/>
              <a:t>R</a:t>
            </a:r>
            <a:r>
              <a:rPr lang="ja-JP" altLang="en-US" sz="2400" dirty="0" smtClean="0"/>
              <a:t>くん・・・ブロックを自分のやり方で</a:t>
            </a:r>
            <a:r>
              <a:rPr lang="en-US" altLang="ja-JP" sz="2400" dirty="0" smtClean="0"/>
              <a:t>1</a:t>
            </a:r>
            <a:r>
              <a:rPr lang="ja-JP" altLang="en-US" sz="2400" dirty="0" smtClean="0"/>
              <a:t>～５まで並べる</a:t>
            </a:r>
            <a:r>
              <a:rPr lang="en-US" altLang="ja-JP" sz="2400" dirty="0" smtClean="0"/>
              <a:t/>
            </a:r>
            <a:br>
              <a:rPr lang="en-US" altLang="ja-JP" sz="2400" dirty="0" smtClean="0"/>
            </a:br>
            <a:r>
              <a:rPr lang="ja-JP" altLang="en-US" sz="2400" dirty="0" smtClean="0"/>
              <a:t>　　　　　　　　　　　　　</a:t>
            </a:r>
            <a:endParaRPr lang="ja-JP" altLang="en-US" sz="2400" dirty="0"/>
          </a:p>
        </p:txBody>
      </p:sp>
      <p:sp>
        <p:nvSpPr>
          <p:cNvPr id="9" name="タイトル 1"/>
          <p:cNvSpPr txBox="1">
            <a:spLocks/>
          </p:cNvSpPr>
          <p:nvPr/>
        </p:nvSpPr>
        <p:spPr>
          <a:xfrm>
            <a:off x="1288111" y="5223107"/>
            <a:ext cx="75219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smtClean="0"/>
              <a:t>数字タイルは使わず、円筒ブロックで１～５を並べる→</a:t>
            </a:r>
            <a:endParaRPr lang="en-US" altLang="ja-JP" sz="2000" dirty="0" smtClean="0"/>
          </a:p>
          <a:p>
            <a:endParaRPr lang="en-US" altLang="ja-JP" sz="2000" dirty="0" smtClean="0"/>
          </a:p>
          <a:p>
            <a:r>
              <a:rPr lang="ja-JP" altLang="en-US" sz="2000" dirty="0" smtClean="0"/>
              <a:t>　　</a:t>
            </a:r>
            <a:r>
              <a:rPr lang="en-US" altLang="ja-JP" sz="2000" dirty="0" smtClean="0"/>
              <a:t>1</a:t>
            </a:r>
            <a:r>
              <a:rPr lang="ja-JP" altLang="en-US" sz="2000" dirty="0" smtClean="0"/>
              <a:t>～５完成形の直角三角形を作るイメージで円筒ブロックを並べた</a:t>
            </a:r>
            <a:endParaRPr lang="ja-JP" altLang="en-US" sz="2000" dirty="0"/>
          </a:p>
        </p:txBody>
      </p:sp>
      <p:cxnSp>
        <p:nvCxnSpPr>
          <p:cNvPr id="10" name="直線矢印コネクタ 9"/>
          <p:cNvCxnSpPr/>
          <p:nvPr/>
        </p:nvCxnSpPr>
        <p:spPr>
          <a:xfrm>
            <a:off x="9780104" y="5223107"/>
            <a:ext cx="11449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10090205" y="5017273"/>
            <a:ext cx="890546" cy="15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10384403" y="4898003"/>
            <a:ext cx="667910" cy="7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10662699" y="4738951"/>
            <a:ext cx="31805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10980751" y="4564049"/>
            <a:ext cx="151075" cy="8746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3480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t="15531" r="3134"/>
          <a:stretch/>
        </p:blipFill>
        <p:spPr>
          <a:xfrm>
            <a:off x="4640069" y="2687540"/>
            <a:ext cx="2770547" cy="1829849"/>
          </a:xfrm>
          <a:prstGeom prst="rect">
            <a:avLst/>
          </a:prstGeom>
        </p:spPr>
      </p:pic>
      <p:pic>
        <p:nvPicPr>
          <p:cNvPr id="6" name="図 5"/>
          <p:cNvPicPr>
            <a:picLocks noChangeAspect="1"/>
          </p:cNvPicPr>
          <p:nvPr/>
        </p:nvPicPr>
        <p:blipFill>
          <a:blip r:embed="rId3"/>
          <a:stretch>
            <a:fillRect/>
          </a:stretch>
        </p:blipFill>
        <p:spPr>
          <a:xfrm>
            <a:off x="8468287" y="2373941"/>
            <a:ext cx="2746356" cy="2120604"/>
          </a:xfrm>
          <a:prstGeom prst="rect">
            <a:avLst/>
          </a:prstGeom>
        </p:spPr>
      </p:pic>
      <p:sp>
        <p:nvSpPr>
          <p:cNvPr id="2" name="タイトル 1"/>
          <p:cNvSpPr>
            <a:spLocks noGrp="1"/>
          </p:cNvSpPr>
          <p:nvPr>
            <p:ph type="title"/>
          </p:nvPr>
        </p:nvSpPr>
        <p:spPr>
          <a:xfrm>
            <a:off x="990600" y="4569656"/>
            <a:ext cx="10515600" cy="1325563"/>
          </a:xfrm>
        </p:spPr>
        <p:txBody>
          <a:bodyPr>
            <a:normAutofit/>
          </a:bodyPr>
          <a:lstStyle/>
          <a:p>
            <a:r>
              <a:rPr lang="ja-JP" altLang="en-US" sz="1800" dirty="0"/>
              <a:t>数字</a:t>
            </a:r>
            <a:r>
              <a:rPr lang="ja-JP" altLang="en-US" sz="1800" dirty="0" smtClean="0"/>
              <a:t>を見て実物を並べる、実物を見て数字を選ぶ</a:t>
            </a:r>
            <a:r>
              <a:rPr lang="en-US" altLang="ja-JP" sz="1800" dirty="0" smtClean="0"/>
              <a:t/>
            </a:r>
            <a:br>
              <a:rPr lang="en-US" altLang="ja-JP" sz="1800" dirty="0" smtClean="0"/>
            </a:br>
            <a:r>
              <a:rPr lang="en-US" altLang="ja-JP" sz="1800" dirty="0"/>
              <a:t/>
            </a:r>
            <a:br>
              <a:rPr lang="en-US" altLang="ja-JP" sz="1800" dirty="0"/>
            </a:br>
            <a:r>
              <a:rPr lang="ja-JP" altLang="en-US" sz="1800" dirty="0" smtClean="0"/>
              <a:t>　　　　　　　　　　　　　　　比べられるように、いつも２つの問題を並べて問いかける</a:t>
            </a:r>
            <a:endParaRPr kumimoji="1" lang="ja-JP" altLang="en-US" sz="1800" dirty="0"/>
          </a:p>
        </p:txBody>
      </p:sp>
      <p:pic>
        <p:nvPicPr>
          <p:cNvPr id="4" name="図 3"/>
          <p:cNvPicPr>
            <a:picLocks noChangeAspect="1"/>
          </p:cNvPicPr>
          <p:nvPr/>
        </p:nvPicPr>
        <p:blipFill rotWithShape="1">
          <a:blip r:embed="rId4"/>
          <a:srcRect t="25393" r="-341"/>
          <a:stretch/>
        </p:blipFill>
        <p:spPr>
          <a:xfrm>
            <a:off x="990600" y="2687541"/>
            <a:ext cx="3151820" cy="1807004"/>
          </a:xfrm>
          <a:prstGeom prst="rect">
            <a:avLst/>
          </a:prstGeom>
        </p:spPr>
      </p:pic>
      <p:sp>
        <p:nvSpPr>
          <p:cNvPr id="8" name="タイトル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smtClean="0"/>
              <a:t>円筒・ブロック・スプーン・・・様々なものを数字と結びつけていく</a:t>
            </a:r>
            <a:r>
              <a:rPr lang="en-US" altLang="ja-JP" sz="2000" dirty="0" smtClean="0"/>
              <a:t/>
            </a:r>
            <a:br>
              <a:rPr lang="en-US" altLang="ja-JP" sz="2000" dirty="0" smtClean="0"/>
            </a:br>
            <a:r>
              <a:rPr lang="en-US" altLang="ja-JP" sz="2000" dirty="0" smtClean="0"/>
              <a:t/>
            </a:r>
            <a:br>
              <a:rPr lang="en-US" altLang="ja-JP" sz="2000" dirty="0" smtClean="0"/>
            </a:br>
            <a:r>
              <a:rPr lang="ja-JP" altLang="en-US" sz="2000" dirty="0" smtClean="0"/>
              <a:t>　　　　　　　　　　　　　　　　　　　　</a:t>
            </a:r>
            <a:r>
              <a:rPr lang="en-US" altLang="ja-JP" sz="2000" dirty="0" smtClean="0"/>
              <a:t>R</a:t>
            </a:r>
            <a:r>
              <a:rPr lang="ja-JP" altLang="en-US" sz="2000" dirty="0" err="1" smtClean="0"/>
              <a:t>くんは</a:t>
            </a:r>
            <a:r>
              <a:rPr lang="ja-JP" altLang="en-US" sz="2000" dirty="0" smtClean="0"/>
              <a:t>話し言葉が出ないが、とてもよく見て判断、操作している。</a:t>
            </a:r>
            <a:endParaRPr lang="ja-JP" altLang="en-US" sz="2000" dirty="0"/>
          </a:p>
        </p:txBody>
      </p:sp>
    </p:spTree>
    <p:extLst>
      <p:ext uri="{BB962C8B-B14F-4D97-AF65-F5344CB8AC3E}">
        <p14:creationId xmlns:p14="http://schemas.microsoft.com/office/powerpoint/2010/main" val="34110599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8058684" y="1364595"/>
            <a:ext cx="2383127" cy="1797330"/>
          </a:xfrm>
          <a:prstGeom prst="rect">
            <a:avLst/>
          </a:prstGeom>
        </p:spPr>
      </p:pic>
      <p:pic>
        <p:nvPicPr>
          <p:cNvPr id="6" name="図 5"/>
          <p:cNvPicPr>
            <a:picLocks noChangeAspect="1"/>
          </p:cNvPicPr>
          <p:nvPr/>
        </p:nvPicPr>
        <p:blipFill>
          <a:blip r:embed="rId3"/>
          <a:stretch>
            <a:fillRect/>
          </a:stretch>
        </p:blipFill>
        <p:spPr>
          <a:xfrm>
            <a:off x="4692579" y="1364595"/>
            <a:ext cx="2425129" cy="1640955"/>
          </a:xfrm>
          <a:prstGeom prst="rect">
            <a:avLst/>
          </a:prstGeom>
        </p:spPr>
      </p:pic>
      <p:sp>
        <p:nvSpPr>
          <p:cNvPr id="2" name="タイトル 1"/>
          <p:cNvSpPr>
            <a:spLocks noGrp="1"/>
          </p:cNvSpPr>
          <p:nvPr>
            <p:ph type="title"/>
          </p:nvPr>
        </p:nvSpPr>
        <p:spPr>
          <a:xfrm>
            <a:off x="725880" y="356759"/>
            <a:ext cx="10887854" cy="965675"/>
          </a:xfrm>
        </p:spPr>
        <p:txBody>
          <a:bodyPr>
            <a:normAutofit fontScale="90000"/>
          </a:bodyPr>
          <a:lstStyle/>
          <a:p>
            <a:r>
              <a:rPr kumimoji="1" lang="en-US" altLang="ja-JP" sz="2000" dirty="0" smtClean="0"/>
              <a:t/>
            </a:r>
            <a:br>
              <a:rPr kumimoji="1" lang="en-US" altLang="ja-JP" sz="2000" dirty="0" smtClean="0"/>
            </a:br>
            <a:r>
              <a:rPr lang="en-US" altLang="ja-JP" sz="2000" dirty="0"/>
              <a:t/>
            </a:r>
            <a:br>
              <a:rPr lang="en-US" altLang="ja-JP" sz="2000" dirty="0"/>
            </a:br>
            <a:r>
              <a:rPr kumimoji="1" lang="en-US" altLang="ja-JP" sz="2200" dirty="0" smtClean="0"/>
              <a:t>1</a:t>
            </a:r>
            <a:r>
              <a:rPr kumimoji="1" lang="ja-JP" altLang="en-US" sz="2200" dirty="0" smtClean="0"/>
              <a:t>～５と同じように、６～１０を学習する</a:t>
            </a:r>
            <a:r>
              <a:rPr kumimoji="1" lang="en-US" altLang="ja-JP" sz="2200" dirty="0" smtClean="0"/>
              <a:t/>
            </a:r>
            <a:br>
              <a:rPr kumimoji="1" lang="en-US" altLang="ja-JP" sz="2200" dirty="0" smtClean="0"/>
            </a:br>
            <a:r>
              <a:rPr lang="en-US" altLang="ja-JP" sz="2000" dirty="0"/>
              <a:t/>
            </a:r>
            <a:br>
              <a:rPr lang="en-US" altLang="ja-JP" sz="2000" dirty="0"/>
            </a:br>
            <a:r>
              <a:rPr lang="ja-JP" altLang="en-US" sz="2000" dirty="0" smtClean="0"/>
              <a:t>　　　　　長さの順序付け～木枠・棒タイル　　　　　　　　　　白・黒２色で５の固まりを意識した棒タイル～バラタイル　　　　　　　　</a:t>
            </a:r>
            <a:r>
              <a:rPr kumimoji="1" lang="en-US" altLang="ja-JP" sz="2000" dirty="0" smtClean="0"/>
              <a:t/>
            </a:r>
            <a:br>
              <a:rPr kumimoji="1" lang="en-US" altLang="ja-JP" sz="2000" dirty="0" smtClean="0"/>
            </a:br>
            <a:r>
              <a:rPr lang="en-US" altLang="ja-JP" sz="2000" dirty="0"/>
              <a:t/>
            </a:r>
            <a:br>
              <a:rPr lang="en-US" altLang="ja-JP" sz="2000" dirty="0"/>
            </a:br>
            <a:endParaRPr kumimoji="1" lang="ja-JP" altLang="en-US" sz="2000" dirty="0"/>
          </a:p>
        </p:txBody>
      </p:sp>
      <p:pic>
        <p:nvPicPr>
          <p:cNvPr id="4" name="コンテンツ プレースホルダー 3"/>
          <p:cNvPicPr>
            <a:picLocks noGrp="1" noChangeAspect="1"/>
          </p:cNvPicPr>
          <p:nvPr>
            <p:ph idx="1"/>
          </p:nvPr>
        </p:nvPicPr>
        <p:blipFill>
          <a:blip r:embed="rId4"/>
          <a:stretch>
            <a:fillRect/>
          </a:stretch>
        </p:blipFill>
        <p:spPr>
          <a:xfrm>
            <a:off x="1169751" y="1364595"/>
            <a:ext cx="2342570" cy="1760237"/>
          </a:xfrm>
          <a:prstGeom prst="rect">
            <a:avLst/>
          </a:prstGeom>
        </p:spPr>
      </p:pic>
      <p:pic>
        <p:nvPicPr>
          <p:cNvPr id="3" name="図 2"/>
          <p:cNvPicPr>
            <a:picLocks noChangeAspect="1"/>
          </p:cNvPicPr>
          <p:nvPr/>
        </p:nvPicPr>
        <p:blipFill rotWithShape="1">
          <a:blip r:embed="rId5"/>
          <a:srcRect t="23192" r="412"/>
          <a:stretch/>
        </p:blipFill>
        <p:spPr>
          <a:xfrm>
            <a:off x="1169752" y="4643562"/>
            <a:ext cx="2543508" cy="1472331"/>
          </a:xfrm>
          <a:prstGeom prst="rect">
            <a:avLst/>
          </a:prstGeom>
        </p:spPr>
      </p:pic>
      <p:pic>
        <p:nvPicPr>
          <p:cNvPr id="9" name="図 8"/>
          <p:cNvPicPr>
            <a:picLocks noChangeAspect="1"/>
          </p:cNvPicPr>
          <p:nvPr/>
        </p:nvPicPr>
        <p:blipFill>
          <a:blip r:embed="rId6"/>
          <a:stretch>
            <a:fillRect/>
          </a:stretch>
        </p:blipFill>
        <p:spPr>
          <a:xfrm>
            <a:off x="5023768" y="4310566"/>
            <a:ext cx="2497802" cy="1869180"/>
          </a:xfrm>
          <a:prstGeom prst="rect">
            <a:avLst/>
          </a:prstGeom>
        </p:spPr>
      </p:pic>
      <p:sp>
        <p:nvSpPr>
          <p:cNvPr id="10" name="タイトル 1"/>
          <p:cNvSpPr txBox="1">
            <a:spLocks/>
          </p:cNvSpPr>
          <p:nvPr/>
        </p:nvSpPr>
        <p:spPr>
          <a:xfrm>
            <a:off x="725880" y="3562040"/>
            <a:ext cx="8938901" cy="96567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smtClean="0"/>
              <a:t/>
            </a:r>
            <a:br>
              <a:rPr lang="en-US" altLang="ja-JP" sz="2000" dirty="0" smtClean="0"/>
            </a:br>
            <a:r>
              <a:rPr lang="en-US" altLang="ja-JP" sz="2000" dirty="0" smtClean="0"/>
              <a:t/>
            </a:r>
            <a:br>
              <a:rPr lang="en-US" altLang="ja-JP" sz="2000" dirty="0" smtClean="0"/>
            </a:br>
            <a:r>
              <a:rPr lang="ja-JP" altLang="en-US" sz="2000" dirty="0" smtClean="0"/>
              <a:t>　　　タイルの学習から、様々な実物へ　　　　　　　　　　</a:t>
            </a:r>
            <a:r>
              <a:rPr lang="en-US" altLang="ja-JP" sz="2000" dirty="0" smtClean="0"/>
              <a:t>R</a:t>
            </a:r>
            <a:r>
              <a:rPr lang="ja-JP" altLang="en-US" sz="2000" dirty="0" err="1" smtClean="0"/>
              <a:t>くんは</a:t>
            </a:r>
            <a:r>
              <a:rPr lang="ja-JP" altLang="en-US" sz="2000" dirty="0" smtClean="0"/>
              <a:t>きちんと並べる　　　　　　　　</a:t>
            </a:r>
            <a:r>
              <a:rPr lang="en-US" altLang="ja-JP" sz="2000" dirty="0" smtClean="0"/>
              <a:t/>
            </a:r>
            <a:br>
              <a:rPr lang="en-US" altLang="ja-JP" sz="2000" dirty="0" smtClean="0"/>
            </a:br>
            <a:r>
              <a:rPr lang="en-US" altLang="ja-JP" sz="2000" dirty="0" smtClean="0"/>
              <a:t/>
            </a:r>
            <a:br>
              <a:rPr lang="en-US" altLang="ja-JP" sz="2000" dirty="0" smtClean="0"/>
            </a:br>
            <a:endParaRPr lang="ja-JP" altLang="en-US" sz="2000" dirty="0"/>
          </a:p>
        </p:txBody>
      </p:sp>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038881" y="4056398"/>
            <a:ext cx="2422733" cy="1817050"/>
          </a:xfrm>
          <a:prstGeom prst="rect">
            <a:avLst/>
          </a:prstGeom>
        </p:spPr>
      </p:pic>
    </p:spTree>
    <p:extLst>
      <p:ext uri="{BB962C8B-B14F-4D97-AF65-F5344CB8AC3E}">
        <p14:creationId xmlns:p14="http://schemas.microsoft.com/office/powerpoint/2010/main" val="1133584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781887"/>
            <a:ext cx="10786369" cy="1589104"/>
          </a:xfrm>
        </p:spPr>
        <p:txBody>
          <a:bodyPr>
            <a:normAutofit fontScale="90000"/>
          </a:bodyPr>
          <a:lstStyle/>
          <a:p>
            <a:r>
              <a:rPr kumimoji="1" lang="ja-JP" altLang="en-US" sz="2000" dirty="0" smtClean="0"/>
              <a:t>（</a:t>
            </a:r>
            <a:r>
              <a:rPr lang="ja-JP" altLang="en-US" sz="2000" dirty="0" smtClean="0"/>
              <a:t>ｐ．</a:t>
            </a:r>
            <a:r>
              <a:rPr lang="en-US" altLang="ja-JP" sz="2000" dirty="0" smtClean="0"/>
              <a:t>9</a:t>
            </a:r>
            <a:r>
              <a:rPr kumimoji="1" lang="ja-JP" altLang="en-US" sz="2000" dirty="0" smtClean="0"/>
              <a:t>）</a:t>
            </a:r>
            <a:r>
              <a:rPr kumimoji="1" lang="en-US" altLang="ja-JP" sz="2000" dirty="0" smtClean="0"/>
              <a:t/>
            </a:r>
            <a:br>
              <a:rPr kumimoji="1" lang="en-US" altLang="ja-JP" sz="2000" dirty="0" smtClean="0"/>
            </a:br>
            <a:r>
              <a:rPr kumimoji="1" lang="ja-JP" altLang="en-US" sz="2200" b="1" dirty="0" smtClean="0"/>
              <a:t>・ヒトとしての触覚の基礎</a:t>
            </a:r>
            <a:r>
              <a:rPr kumimoji="1" lang="en-US" altLang="ja-JP" sz="2200" b="1" dirty="0" smtClean="0"/>
              <a:t/>
            </a:r>
            <a:br>
              <a:rPr kumimoji="1" lang="en-US" altLang="ja-JP" sz="2200" b="1" dirty="0" smtClean="0"/>
            </a:br>
            <a:r>
              <a:rPr lang="ja-JP" altLang="en-US" sz="2000" dirty="0"/>
              <a:t>　</a:t>
            </a:r>
            <a:r>
              <a:rPr lang="ja-JP" altLang="en-US" sz="2000" dirty="0" smtClean="0"/>
              <a:t>　</a:t>
            </a:r>
            <a:r>
              <a:rPr lang="en-US" altLang="ja-JP" sz="2000" dirty="0" smtClean="0"/>
              <a:t/>
            </a:r>
            <a:br>
              <a:rPr lang="en-US" altLang="ja-JP" sz="2000" dirty="0" smtClean="0"/>
            </a:br>
            <a:r>
              <a:rPr lang="ja-JP" altLang="en-US" sz="2000" dirty="0" smtClean="0"/>
              <a:t>　</a:t>
            </a:r>
            <a:r>
              <a:rPr kumimoji="1" lang="ja-JP" altLang="en-US" sz="2000" dirty="0" smtClean="0"/>
              <a:t>寝たきりの子供→体を起こす→手で支えて立つ→歩く</a:t>
            </a:r>
            <a:r>
              <a:rPr kumimoji="1" lang="en-US" altLang="ja-JP" sz="2000" dirty="0" smtClean="0"/>
              <a:t/>
            </a:r>
            <a:br>
              <a:rPr kumimoji="1" lang="en-US" altLang="ja-JP" sz="2000" dirty="0" smtClean="0"/>
            </a:br>
            <a:r>
              <a:rPr kumimoji="1" lang="en-US" altLang="ja-JP" sz="2000" dirty="0" smtClean="0"/>
              <a:t/>
            </a:r>
            <a:br>
              <a:rPr kumimoji="1" lang="en-US" altLang="ja-JP" sz="2000" dirty="0" smtClean="0"/>
            </a:br>
            <a:r>
              <a:rPr lang="ja-JP" altLang="en-US" sz="2000" dirty="0"/>
              <a:t>　</a:t>
            </a:r>
            <a:r>
              <a:rPr lang="ja-JP" altLang="en-US" sz="2000" dirty="0" smtClean="0"/>
              <a:t>　　　　　　　　　　　　　　　　　　　　　　　→手を伸ばしてものを握り→持つ→すべらせる→人や事物に触る</a:t>
            </a:r>
            <a:endParaRPr kumimoji="1" lang="ja-JP" altLang="en-US" sz="2000" dirty="0"/>
          </a:p>
        </p:txBody>
      </p:sp>
      <p:sp>
        <p:nvSpPr>
          <p:cNvPr id="3" name="コンテンツ プレースホルダー 2"/>
          <p:cNvSpPr>
            <a:spLocks noGrp="1"/>
          </p:cNvSpPr>
          <p:nvPr>
            <p:ph idx="1"/>
          </p:nvPr>
        </p:nvSpPr>
        <p:spPr>
          <a:xfrm>
            <a:off x="319596" y="612558"/>
            <a:ext cx="11469951" cy="3089429"/>
          </a:xfrm>
          <a:solidFill>
            <a:schemeClr val="accent2">
              <a:lumMod val="20000"/>
              <a:lumOff val="80000"/>
            </a:schemeClr>
          </a:solidFill>
        </p:spPr>
        <p:txBody>
          <a:bodyPr>
            <a:normAutofit/>
          </a:bodyPr>
          <a:lstStyle/>
          <a:p>
            <a:pPr marL="0" indent="0">
              <a:buNone/>
            </a:pPr>
            <a:r>
              <a:rPr kumimoji="1" lang="ja-JP" altLang="en-US" sz="2000" dirty="0" smtClean="0"/>
              <a:t>さらに</a:t>
            </a:r>
            <a:endParaRPr kumimoji="1" lang="en-US" altLang="ja-JP" sz="2000" dirty="0" smtClean="0"/>
          </a:p>
          <a:p>
            <a:pPr marL="0" indent="0">
              <a:buNone/>
            </a:pPr>
            <a:r>
              <a:rPr kumimoji="1" lang="ja-JP" altLang="en-US" sz="2000" dirty="0" smtClean="0"/>
              <a:t>　触覚・かたちの学習以前の基礎的・本質的な問題としてー</a:t>
            </a:r>
            <a:endParaRPr kumimoji="1" lang="en-US" altLang="ja-JP" sz="2000" dirty="0" smtClean="0"/>
          </a:p>
          <a:p>
            <a:pPr marL="0" indent="0">
              <a:buNone/>
            </a:pPr>
            <a:endParaRPr kumimoji="1" lang="en-US" altLang="ja-JP" sz="2400" b="1" u="sng" dirty="0" smtClean="0"/>
          </a:p>
          <a:p>
            <a:pPr marL="0" indent="0">
              <a:buNone/>
            </a:pPr>
            <a:r>
              <a:rPr kumimoji="1" lang="ja-JP" altLang="en-US" sz="2400" b="1" u="sng" dirty="0" smtClean="0"/>
              <a:t>初期学習</a:t>
            </a:r>
            <a:endParaRPr lang="en-US" altLang="ja-JP" sz="2400" dirty="0"/>
          </a:p>
          <a:p>
            <a:pPr marL="0" indent="0">
              <a:buNone/>
            </a:pPr>
            <a:r>
              <a:rPr kumimoji="1" lang="ja-JP" altLang="en-US" sz="2000" dirty="0" smtClean="0"/>
              <a:t>　「生理学的な感覚が、ヒトとしての感覚として人間行動の基礎に組み込まれるまでの</a:t>
            </a:r>
            <a:r>
              <a:rPr lang="ja-JP" altLang="en-US" sz="2000" dirty="0"/>
              <a:t>学習</a:t>
            </a:r>
            <a:r>
              <a:rPr kumimoji="1" lang="ja-JP" altLang="en-US" sz="2000" dirty="0" smtClean="0"/>
              <a:t>」</a:t>
            </a:r>
            <a:endParaRPr kumimoji="1" lang="en-US" altLang="ja-JP" sz="2000" dirty="0" smtClean="0"/>
          </a:p>
          <a:p>
            <a:pPr marL="0" indent="0">
              <a:buNone/>
            </a:pPr>
            <a:r>
              <a:rPr kumimoji="1" lang="ja-JP" altLang="en-US" sz="2000" dirty="0" smtClean="0"/>
              <a:t>　「</a:t>
            </a:r>
            <a:r>
              <a:rPr lang="ja-JP" altLang="en-US" sz="2000" dirty="0" smtClean="0"/>
              <a:t>ヒト</a:t>
            </a:r>
            <a:r>
              <a:rPr lang="ja-JP" altLang="en-US" sz="2000" dirty="0"/>
              <a:t>としての感覚に基づいた</a:t>
            </a:r>
            <a:r>
              <a:rPr lang="ja-JP" altLang="en-US" sz="2000" u="sng" dirty="0"/>
              <a:t>運動の自発</a:t>
            </a:r>
            <a:r>
              <a:rPr lang="ja-JP" altLang="en-US" sz="2000" dirty="0"/>
              <a:t>、外界への働きかけ、概念行動の</a:t>
            </a:r>
            <a:r>
              <a:rPr lang="ja-JP" altLang="en-US" sz="2000" dirty="0" smtClean="0"/>
              <a:t>基礎</a:t>
            </a:r>
            <a:r>
              <a:rPr lang="ja-JP" altLang="en-US" sz="2000" dirty="0"/>
              <a:t>の</a:t>
            </a:r>
            <a:r>
              <a:rPr lang="ja-JP" altLang="en-US" sz="2000" dirty="0" smtClean="0"/>
              <a:t>形成」</a:t>
            </a:r>
            <a:endParaRPr lang="en-US" altLang="ja-JP" sz="2000" dirty="0"/>
          </a:p>
          <a:p>
            <a:pPr marL="0" indent="0" algn="r">
              <a:buNone/>
            </a:pPr>
            <a:r>
              <a:rPr kumimoji="1" lang="ja-JP" altLang="en-US" sz="2400" dirty="0" smtClean="0"/>
              <a:t>　　　　　　　　　　　　　　　　　　　　　　　　　　　　　　　　　　　　　　　</a:t>
            </a:r>
            <a:r>
              <a:rPr kumimoji="1" lang="ja-JP" altLang="en-US" sz="2000" dirty="0" smtClean="0"/>
              <a:t>　が重要である。</a:t>
            </a:r>
            <a:endParaRPr kumimoji="1" lang="en-US" altLang="ja-JP" sz="2000" dirty="0" smtClean="0"/>
          </a:p>
          <a:p>
            <a:pPr marL="0" indent="0">
              <a:buNone/>
            </a:pPr>
            <a:endParaRPr kumimoji="1" lang="ja-JP" altLang="en-US" sz="2400" dirty="0"/>
          </a:p>
        </p:txBody>
      </p:sp>
      <p:sp>
        <p:nvSpPr>
          <p:cNvPr id="5" name="タイトル 1"/>
          <p:cNvSpPr txBox="1">
            <a:spLocks/>
          </p:cNvSpPr>
          <p:nvPr/>
        </p:nvSpPr>
        <p:spPr>
          <a:xfrm>
            <a:off x="914400" y="5282214"/>
            <a:ext cx="11008312" cy="1491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smtClean="0"/>
              <a:t>・運動の自発</a:t>
            </a:r>
            <a:r>
              <a:rPr lang="en-US" altLang="ja-JP" sz="2000" b="1" dirty="0" smtClean="0"/>
              <a:t>…</a:t>
            </a:r>
            <a:r>
              <a:rPr lang="ja-JP" altLang="en-US" sz="2000" b="1" dirty="0" smtClean="0"/>
              <a:t>特に手の使い方</a:t>
            </a:r>
            <a:endParaRPr lang="en-US" altLang="ja-JP" sz="2000" b="1" dirty="0" smtClean="0"/>
          </a:p>
          <a:p>
            <a:r>
              <a:rPr lang="ja-JP" altLang="en-US" sz="1800" dirty="0"/>
              <a:t>　</a:t>
            </a:r>
            <a:r>
              <a:rPr lang="ja-JP" altLang="en-US" sz="1800" dirty="0" smtClean="0"/>
              <a:t>　　　　　</a:t>
            </a:r>
            <a:endParaRPr lang="en-US" altLang="ja-JP" sz="1800" dirty="0" smtClean="0"/>
          </a:p>
          <a:p>
            <a:r>
              <a:rPr lang="ja-JP" altLang="en-US" sz="1800" dirty="0"/>
              <a:t>　</a:t>
            </a:r>
            <a:r>
              <a:rPr lang="ja-JP" altLang="en-US" sz="1800" dirty="0" smtClean="0"/>
              <a:t>　　　　　　第三者による物理的な規制は運動の自発を妨げる。</a:t>
            </a:r>
            <a:endParaRPr lang="en-US" altLang="ja-JP" sz="1800" dirty="0" smtClean="0"/>
          </a:p>
          <a:p>
            <a:r>
              <a:rPr lang="ja-JP" altLang="en-US" sz="1800" dirty="0"/>
              <a:t>　</a:t>
            </a:r>
            <a:r>
              <a:rPr lang="ja-JP" altLang="en-US" sz="1800" dirty="0" smtClean="0"/>
              <a:t>　　　　　</a:t>
            </a:r>
            <a:endParaRPr lang="en-US" altLang="ja-JP" sz="1800" dirty="0" smtClean="0"/>
          </a:p>
          <a:p>
            <a:r>
              <a:rPr lang="ja-JP" altLang="en-US" sz="1800" dirty="0"/>
              <a:t>　</a:t>
            </a:r>
            <a:r>
              <a:rPr lang="ja-JP" altLang="en-US" sz="1800" dirty="0" smtClean="0"/>
              <a:t>　　　　　　感覚の高次化によって、力の抜けた、方向性のある、ゆったりとした、大きな運動の自発が可能となる。</a:t>
            </a:r>
            <a:endParaRPr lang="ja-JP" altLang="en-US" sz="1800" dirty="0"/>
          </a:p>
        </p:txBody>
      </p:sp>
    </p:spTree>
    <p:extLst>
      <p:ext uri="{BB962C8B-B14F-4D97-AF65-F5344CB8AC3E}">
        <p14:creationId xmlns:p14="http://schemas.microsoft.com/office/powerpoint/2010/main" val="1365214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42059" y="1916264"/>
            <a:ext cx="5096786" cy="2685137"/>
          </a:xfrm>
        </p:spPr>
        <p:txBody>
          <a:bodyPr>
            <a:normAutofit/>
          </a:bodyPr>
          <a:lstStyle/>
          <a:p>
            <a:pPr marL="0" indent="0"/>
            <a:r>
              <a:rPr lang="ja-JP" altLang="en-US" sz="1800" dirty="0" smtClean="0"/>
              <a:t>４＋２＝６</a:t>
            </a:r>
            <a:r>
              <a:rPr lang="en-US" altLang="ja-JP" sz="1800" dirty="0" smtClean="0"/>
              <a:t/>
            </a:r>
            <a:br>
              <a:rPr lang="en-US" altLang="ja-JP" sz="1800" dirty="0" smtClean="0"/>
            </a:br>
            <a:r>
              <a:rPr lang="ja-JP" altLang="en-US" sz="1800" dirty="0" smtClean="0"/>
              <a:t>　　　４と２の棒タイルを移動して６を作る</a:t>
            </a:r>
            <a:r>
              <a:rPr lang="en-US" altLang="ja-JP" sz="1800" dirty="0" smtClean="0"/>
              <a:t/>
            </a:r>
            <a:br>
              <a:rPr lang="en-US" altLang="ja-JP" sz="1800" dirty="0" smtClean="0"/>
            </a:br>
            <a:r>
              <a:rPr lang="en-US" altLang="ja-JP" sz="2200" dirty="0" smtClean="0"/>
              <a:t/>
            </a:r>
            <a:br>
              <a:rPr lang="en-US" altLang="ja-JP" sz="2200" dirty="0" smtClean="0"/>
            </a:br>
            <a:r>
              <a:rPr lang="ja-JP" altLang="en-US" sz="1800" dirty="0" smtClean="0"/>
              <a:t>逆の動きで</a:t>
            </a:r>
            <a:r>
              <a:rPr lang="en-US" altLang="ja-JP" sz="1800" dirty="0" smtClean="0"/>
              <a:t/>
            </a:r>
            <a:br>
              <a:rPr lang="en-US" altLang="ja-JP" sz="1800" dirty="0" smtClean="0"/>
            </a:br>
            <a:r>
              <a:rPr lang="ja-JP" altLang="en-US" sz="1800" dirty="0" smtClean="0"/>
              <a:t>　　　６－２＝４</a:t>
            </a:r>
            <a:r>
              <a:rPr lang="en-US" altLang="ja-JP" sz="1800" dirty="0" smtClean="0"/>
              <a:t/>
            </a:r>
            <a:br>
              <a:rPr lang="en-US" altLang="ja-JP" sz="1800" dirty="0" smtClean="0"/>
            </a:br>
            <a:r>
              <a:rPr lang="en-US" altLang="ja-JP" sz="1800" dirty="0"/>
              <a:t/>
            </a:r>
            <a:br>
              <a:rPr lang="en-US" altLang="ja-JP" sz="1800" dirty="0"/>
            </a:br>
            <a:r>
              <a:rPr lang="ja-JP" altLang="en-US" sz="1800" dirty="0" smtClean="0">
                <a:solidFill>
                  <a:srgbClr val="CC0066"/>
                </a:solidFill>
              </a:rPr>
              <a:t>タイルを動かしても、枠が残っているので元の数が消えてしまわない</a:t>
            </a:r>
            <a:endParaRPr kumimoji="1" lang="ja-JP" altLang="en-US" sz="1800" dirty="0">
              <a:solidFill>
                <a:srgbClr val="CC0066"/>
              </a:solidFill>
            </a:endParaRPr>
          </a:p>
        </p:txBody>
      </p:sp>
      <p:pic>
        <p:nvPicPr>
          <p:cNvPr id="5" name="図 4"/>
          <p:cNvPicPr>
            <a:picLocks noChangeAspect="1"/>
          </p:cNvPicPr>
          <p:nvPr/>
        </p:nvPicPr>
        <p:blipFill>
          <a:blip r:embed="rId2"/>
          <a:stretch>
            <a:fillRect/>
          </a:stretch>
        </p:blipFill>
        <p:spPr>
          <a:xfrm>
            <a:off x="3051872" y="1370936"/>
            <a:ext cx="1752144" cy="1104293"/>
          </a:xfrm>
          <a:prstGeom prst="rect">
            <a:avLst/>
          </a:prstGeom>
        </p:spPr>
      </p:pic>
      <p:pic>
        <p:nvPicPr>
          <p:cNvPr id="6" name="図 5"/>
          <p:cNvPicPr>
            <a:picLocks noChangeAspect="1"/>
          </p:cNvPicPr>
          <p:nvPr/>
        </p:nvPicPr>
        <p:blipFill>
          <a:blip r:embed="rId3"/>
          <a:stretch>
            <a:fillRect/>
          </a:stretch>
        </p:blipFill>
        <p:spPr>
          <a:xfrm>
            <a:off x="1039364" y="1357299"/>
            <a:ext cx="1729089" cy="1104293"/>
          </a:xfrm>
          <a:prstGeom prst="rect">
            <a:avLst/>
          </a:prstGeom>
        </p:spPr>
      </p:pic>
      <p:pic>
        <p:nvPicPr>
          <p:cNvPr id="7" name="図 6"/>
          <p:cNvPicPr>
            <a:picLocks noChangeAspect="1"/>
          </p:cNvPicPr>
          <p:nvPr/>
        </p:nvPicPr>
        <p:blipFill>
          <a:blip r:embed="rId4"/>
          <a:stretch>
            <a:fillRect/>
          </a:stretch>
        </p:blipFill>
        <p:spPr>
          <a:xfrm>
            <a:off x="1312605" y="2696201"/>
            <a:ext cx="2615339" cy="1763834"/>
          </a:xfrm>
          <a:prstGeom prst="rect">
            <a:avLst/>
          </a:prstGeom>
        </p:spPr>
      </p:pic>
      <p:sp>
        <p:nvSpPr>
          <p:cNvPr id="10" name="タイトル 1"/>
          <p:cNvSpPr txBox="1">
            <a:spLocks/>
          </p:cNvSpPr>
          <p:nvPr/>
        </p:nvSpPr>
        <p:spPr>
          <a:xfrm>
            <a:off x="755374" y="5438693"/>
            <a:ext cx="10456554" cy="86088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dirty="0" smtClean="0"/>
              <a:t/>
            </a:r>
            <a:br>
              <a:rPr lang="en-US" altLang="ja-JP" sz="2200" dirty="0" smtClean="0"/>
            </a:br>
            <a:r>
              <a:rPr lang="ja-JP" altLang="en-US" sz="2200" dirty="0" smtClean="0"/>
              <a:t>　　　　　　　　　　　　　　　　</a:t>
            </a:r>
            <a:r>
              <a:rPr lang="en-US" altLang="ja-JP" sz="2200" dirty="0" smtClean="0"/>
              <a:t/>
            </a:r>
            <a:br>
              <a:rPr lang="en-US" altLang="ja-JP" sz="2200" dirty="0" smtClean="0"/>
            </a:br>
            <a:r>
              <a:rPr lang="ja-JP" altLang="en-US" sz="2200" dirty="0" smtClean="0"/>
              <a:t>　　　　　　</a:t>
            </a:r>
            <a:r>
              <a:rPr lang="ja-JP" altLang="en-US" sz="3000" dirty="0" smtClean="0"/>
              <a:t>　自分のノートを見て、</a:t>
            </a:r>
            <a:r>
              <a:rPr lang="ja-JP" altLang="en-US" sz="3200" dirty="0"/>
              <a:t> ４＋２＝</a:t>
            </a:r>
            <a:r>
              <a:rPr lang="ja-JP" altLang="en-US" sz="3200" dirty="0" smtClean="0"/>
              <a:t>６　</a:t>
            </a:r>
            <a:r>
              <a:rPr lang="ja-JP" altLang="en-US" sz="3000" dirty="0" smtClean="0"/>
              <a:t>と　</a:t>
            </a:r>
            <a:r>
              <a:rPr lang="ja-JP" altLang="en-US" sz="3200" dirty="0"/>
              <a:t> ６－２＝４ </a:t>
            </a:r>
            <a:r>
              <a:rPr lang="ja-JP" altLang="en-US" sz="3000" dirty="0" smtClean="0"/>
              <a:t>　が　</a:t>
            </a:r>
            <a:r>
              <a:rPr lang="ja-JP" altLang="en-US" sz="3000" dirty="0" smtClean="0">
                <a:solidFill>
                  <a:srgbClr val="CC0066"/>
                </a:solidFill>
              </a:rPr>
              <a:t>「似ている」</a:t>
            </a:r>
            <a:r>
              <a:rPr lang="ja-JP" altLang="en-US" sz="3000" dirty="0" smtClean="0"/>
              <a:t>ことを発見する</a:t>
            </a:r>
            <a:r>
              <a:rPr lang="en-US" altLang="ja-JP" sz="3000" dirty="0" smtClean="0"/>
              <a:t/>
            </a:r>
            <a:br>
              <a:rPr lang="en-US" altLang="ja-JP" sz="3000" dirty="0" smtClean="0"/>
            </a:br>
            <a:endParaRPr lang="ja-JP" altLang="en-US" sz="3000" dirty="0"/>
          </a:p>
        </p:txBody>
      </p:sp>
      <p:sp>
        <p:nvSpPr>
          <p:cNvPr id="11" name="タイトル 1"/>
          <p:cNvSpPr txBox="1">
            <a:spLocks/>
          </p:cNvSpPr>
          <p:nvPr/>
        </p:nvSpPr>
        <p:spPr>
          <a:xfrm>
            <a:off x="826936" y="371336"/>
            <a:ext cx="4715123" cy="985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00" dirty="0" smtClean="0"/>
              <a:t>③　</a:t>
            </a:r>
            <a:r>
              <a:rPr lang="en-US" altLang="ja-JP" sz="2200" dirty="0" smtClean="0"/>
              <a:t>J</a:t>
            </a:r>
            <a:r>
              <a:rPr lang="ja-JP" altLang="en-US" sz="2200" dirty="0" smtClean="0"/>
              <a:t>くん・・・足し算・引き算　　　　　　　　　　　　　　　</a:t>
            </a:r>
            <a:r>
              <a:rPr lang="en-US" altLang="ja-JP" sz="2200" dirty="0" smtClean="0"/>
              <a:t/>
            </a:r>
            <a:br>
              <a:rPr lang="en-US" altLang="ja-JP" sz="2200" dirty="0" smtClean="0"/>
            </a:br>
            <a:r>
              <a:rPr lang="ja-JP" altLang="en-US" sz="2200" dirty="0" smtClean="0"/>
              <a:t>　　　　　　　</a:t>
            </a:r>
            <a:endParaRPr lang="ja-JP" altLang="en-US" dirty="0"/>
          </a:p>
        </p:txBody>
      </p:sp>
      <p:cxnSp>
        <p:nvCxnSpPr>
          <p:cNvPr id="12" name="直線矢印コネクタ 11"/>
          <p:cNvCxnSpPr/>
          <p:nvPr/>
        </p:nvCxnSpPr>
        <p:spPr>
          <a:xfrm>
            <a:off x="2218414" y="2051437"/>
            <a:ext cx="550039" cy="20911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直線矢印コネクタ 13"/>
          <p:cNvCxnSpPr/>
          <p:nvPr/>
        </p:nvCxnSpPr>
        <p:spPr>
          <a:xfrm flipH="1">
            <a:off x="2768453" y="2194591"/>
            <a:ext cx="857342" cy="12529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41269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938889"/>
          </a:xfrm>
        </p:spPr>
        <p:txBody>
          <a:bodyPr>
            <a:normAutofit/>
          </a:bodyPr>
          <a:lstStyle/>
          <a:p>
            <a:r>
              <a:rPr kumimoji="1" lang="ja-JP" altLang="en-US" sz="2000" dirty="0" smtClean="0"/>
              <a:t>足し算・引き算の学習の仕方のいろいろ</a:t>
            </a:r>
            <a:endParaRPr kumimoji="1" lang="ja-JP" altLang="en-US" sz="2000" dirty="0"/>
          </a:p>
        </p:txBody>
      </p:sp>
      <p:pic>
        <p:nvPicPr>
          <p:cNvPr id="5" name="コンテンツ プレースホルダー 4"/>
          <p:cNvPicPr>
            <a:picLocks noGrp="1" noChangeAspect="1"/>
          </p:cNvPicPr>
          <p:nvPr>
            <p:ph idx="1"/>
          </p:nvPr>
        </p:nvPicPr>
        <p:blipFill>
          <a:blip r:embed="rId2"/>
          <a:stretch>
            <a:fillRect/>
          </a:stretch>
        </p:blipFill>
        <p:spPr>
          <a:xfrm>
            <a:off x="7643663" y="1530997"/>
            <a:ext cx="2493000" cy="1671285"/>
          </a:xfrm>
          <a:prstGeom prst="rect">
            <a:avLst/>
          </a:prstGeom>
        </p:spPr>
      </p:pic>
      <p:pic>
        <p:nvPicPr>
          <p:cNvPr id="4" name="図 3"/>
          <p:cNvPicPr>
            <a:picLocks noChangeAspect="1"/>
          </p:cNvPicPr>
          <p:nvPr/>
        </p:nvPicPr>
        <p:blipFill>
          <a:blip r:embed="rId3"/>
          <a:stretch>
            <a:fillRect/>
          </a:stretch>
        </p:blipFill>
        <p:spPr>
          <a:xfrm>
            <a:off x="911773" y="4380048"/>
            <a:ext cx="2817388" cy="1687059"/>
          </a:xfrm>
          <a:prstGeom prst="rect">
            <a:avLst/>
          </a:prstGeom>
        </p:spPr>
      </p:pic>
      <p:pic>
        <p:nvPicPr>
          <p:cNvPr id="6" name="図 5"/>
          <p:cNvPicPr>
            <a:picLocks noChangeAspect="1"/>
          </p:cNvPicPr>
          <p:nvPr/>
        </p:nvPicPr>
        <p:blipFill>
          <a:blip r:embed="rId4"/>
          <a:stretch>
            <a:fillRect/>
          </a:stretch>
        </p:blipFill>
        <p:spPr>
          <a:xfrm>
            <a:off x="4348305" y="1530997"/>
            <a:ext cx="2648844" cy="1782171"/>
          </a:xfrm>
          <a:prstGeom prst="rect">
            <a:avLst/>
          </a:prstGeom>
        </p:spPr>
      </p:pic>
      <p:pic>
        <p:nvPicPr>
          <p:cNvPr id="7" name="図 6"/>
          <p:cNvPicPr>
            <a:picLocks noChangeAspect="1"/>
          </p:cNvPicPr>
          <p:nvPr/>
        </p:nvPicPr>
        <p:blipFill>
          <a:blip r:embed="rId5"/>
          <a:stretch>
            <a:fillRect/>
          </a:stretch>
        </p:blipFill>
        <p:spPr>
          <a:xfrm>
            <a:off x="838200" y="1499856"/>
            <a:ext cx="2752273" cy="1844455"/>
          </a:xfrm>
          <a:prstGeom prst="rect">
            <a:avLst/>
          </a:prstGeom>
        </p:spPr>
      </p:pic>
      <p:cxnSp>
        <p:nvCxnSpPr>
          <p:cNvPr id="15" name="直線矢印コネクタ 14"/>
          <p:cNvCxnSpPr/>
          <p:nvPr/>
        </p:nvCxnSpPr>
        <p:spPr>
          <a:xfrm>
            <a:off x="1582310" y="4659464"/>
            <a:ext cx="1224500" cy="644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正方形/長方形 15"/>
          <p:cNvSpPr/>
          <p:nvPr/>
        </p:nvSpPr>
        <p:spPr>
          <a:xfrm>
            <a:off x="6335365" y="3429265"/>
            <a:ext cx="4142630" cy="2862322"/>
          </a:xfrm>
          <a:prstGeom prst="rect">
            <a:avLst/>
          </a:prstGeom>
        </p:spPr>
        <p:txBody>
          <a:bodyPr wrap="square">
            <a:spAutoFit/>
          </a:bodyPr>
          <a:lstStyle/>
          <a:p>
            <a:endParaRPr lang="en-US" altLang="ja-JP" dirty="0" smtClean="0"/>
          </a:p>
          <a:p>
            <a:r>
              <a:rPr lang="en-US" altLang="ja-JP" dirty="0" smtClean="0"/>
              <a:t>J</a:t>
            </a:r>
            <a:r>
              <a:rPr lang="ja-JP" altLang="en-US" dirty="0" smtClean="0"/>
              <a:t>くんは、ここから</a:t>
            </a:r>
            <a:endParaRPr lang="en-US" altLang="ja-JP" dirty="0"/>
          </a:p>
          <a:p>
            <a:r>
              <a:rPr lang="ja-JP" altLang="en-US" dirty="0" smtClean="0"/>
              <a:t>　</a:t>
            </a:r>
            <a:endParaRPr lang="en-US" altLang="ja-JP" dirty="0" smtClean="0"/>
          </a:p>
          <a:p>
            <a:r>
              <a:rPr lang="ja-JP" altLang="en-US" dirty="0" smtClean="0"/>
              <a:t>　・位取り</a:t>
            </a:r>
            <a:r>
              <a:rPr lang="ja-JP" altLang="en-US" dirty="0"/>
              <a:t>、タイルそろばん</a:t>
            </a:r>
            <a:endParaRPr lang="en-US" altLang="ja-JP" dirty="0"/>
          </a:p>
          <a:p>
            <a:r>
              <a:rPr lang="ja-JP" altLang="en-US" dirty="0" smtClean="0"/>
              <a:t>　・繰り上がり</a:t>
            </a:r>
            <a:r>
              <a:rPr lang="ja-JP" altLang="en-US" dirty="0"/>
              <a:t>・繰り下がりのある計算</a:t>
            </a:r>
            <a:endParaRPr lang="en-US" altLang="ja-JP" dirty="0"/>
          </a:p>
          <a:p>
            <a:r>
              <a:rPr lang="ja-JP" altLang="en-US" dirty="0" smtClean="0"/>
              <a:t>　・文章</a:t>
            </a:r>
            <a:r>
              <a:rPr lang="ja-JP" altLang="en-US" dirty="0"/>
              <a:t>問題</a:t>
            </a:r>
            <a:endParaRPr lang="en-US" altLang="ja-JP" dirty="0"/>
          </a:p>
          <a:p>
            <a:r>
              <a:rPr lang="ja-JP" altLang="en-US" dirty="0" smtClean="0"/>
              <a:t>　・掛け算</a:t>
            </a:r>
            <a:r>
              <a:rPr lang="ja-JP" altLang="en-US" dirty="0"/>
              <a:t>・割り算の考え方と</a:t>
            </a:r>
            <a:r>
              <a:rPr lang="ja-JP" altLang="en-US" dirty="0" smtClean="0"/>
              <a:t>教材</a:t>
            </a:r>
            <a:endParaRPr lang="en-US" altLang="ja-JP" dirty="0"/>
          </a:p>
          <a:p>
            <a:r>
              <a:rPr lang="ja-JP" altLang="en-US" dirty="0" smtClean="0"/>
              <a:t>　　　　　　　　</a:t>
            </a:r>
            <a:endParaRPr lang="en-US" altLang="ja-JP" dirty="0" smtClean="0"/>
          </a:p>
          <a:p>
            <a:r>
              <a:rPr lang="ja-JP" altLang="en-US" dirty="0"/>
              <a:t>　</a:t>
            </a:r>
            <a:r>
              <a:rPr lang="ja-JP" altLang="en-US" dirty="0" smtClean="0"/>
              <a:t>　　　　　　　　　　　　　</a:t>
            </a:r>
            <a:r>
              <a:rPr lang="ja-JP" altLang="en-US" dirty="0" err="1" smtClean="0"/>
              <a:t>へ</a:t>
            </a:r>
            <a:r>
              <a:rPr lang="ja-JP" altLang="en-US" dirty="0" err="1"/>
              <a:t>と</a:t>
            </a:r>
            <a:r>
              <a:rPr lang="ja-JP" altLang="en-US" dirty="0" smtClean="0"/>
              <a:t>学習を進めた　　　　　　　　</a:t>
            </a:r>
            <a:endParaRPr lang="en-US" altLang="ja-JP" dirty="0"/>
          </a:p>
          <a:p>
            <a:endParaRPr lang="ja-JP" altLang="en-US" dirty="0"/>
          </a:p>
        </p:txBody>
      </p:sp>
    </p:spTree>
    <p:extLst>
      <p:ext uri="{BB962C8B-B14F-4D97-AF65-F5344CB8AC3E}">
        <p14:creationId xmlns:p14="http://schemas.microsoft.com/office/powerpoint/2010/main" val="18851540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7357" y="80312"/>
            <a:ext cx="10979046" cy="579255"/>
          </a:xfrm>
        </p:spPr>
        <p:txBody>
          <a:bodyPr>
            <a:normAutofit/>
          </a:bodyPr>
          <a:lstStyle/>
          <a:p>
            <a:r>
              <a:rPr kumimoji="1" lang="ja-JP" altLang="en-US" sz="2800" dirty="0" smtClean="0"/>
              <a:t>繰り上がり・繰り下がり　　　</a:t>
            </a:r>
            <a:r>
              <a:rPr kumimoji="1" lang="ja-JP" altLang="en-US" sz="1800" dirty="0" smtClean="0"/>
              <a:t>　</a:t>
            </a:r>
            <a:r>
              <a:rPr kumimoji="1" lang="en-US" altLang="ja-JP" sz="1800" dirty="0" smtClean="0"/>
              <a:t>『</a:t>
            </a:r>
            <a:r>
              <a:rPr kumimoji="1" lang="ja-JP" altLang="en-US" sz="1800" dirty="0" smtClean="0"/>
              <a:t>人間行動の成りたち</a:t>
            </a:r>
            <a:r>
              <a:rPr kumimoji="1" lang="en-US" altLang="ja-JP" sz="1800" dirty="0" smtClean="0"/>
              <a:t>』</a:t>
            </a:r>
            <a:r>
              <a:rPr kumimoji="1" lang="ja-JP" altLang="en-US" sz="1800" dirty="0" smtClean="0"/>
              <a:t>　</a:t>
            </a:r>
            <a:r>
              <a:rPr kumimoji="1" lang="en-US" altLang="ja-JP" sz="1800" dirty="0" smtClean="0"/>
              <a:t>p.57</a:t>
            </a:r>
            <a:r>
              <a:rPr kumimoji="1" lang="ja-JP" altLang="en-US" sz="1800" dirty="0" smtClean="0"/>
              <a:t>～</a:t>
            </a:r>
            <a:endParaRPr kumimoji="1" lang="ja-JP" altLang="en-US" sz="1800" dirty="0"/>
          </a:p>
        </p:txBody>
      </p:sp>
      <p:sp>
        <p:nvSpPr>
          <p:cNvPr id="3" name="コンテンツ プレースホルダー 2"/>
          <p:cNvSpPr>
            <a:spLocks noGrp="1"/>
          </p:cNvSpPr>
          <p:nvPr>
            <p:ph idx="1"/>
          </p:nvPr>
        </p:nvSpPr>
        <p:spPr>
          <a:xfrm>
            <a:off x="217357" y="1311639"/>
            <a:ext cx="11577508" cy="5540011"/>
          </a:xfrm>
        </p:spPr>
        <p:txBody>
          <a:bodyPr>
            <a:normAutofit/>
          </a:bodyPr>
          <a:lstStyle/>
          <a:p>
            <a:pPr marL="0" indent="0">
              <a:buNone/>
            </a:pPr>
            <a:r>
              <a:rPr kumimoji="1" lang="ja-JP" altLang="en-US" sz="2000" dirty="0" smtClean="0"/>
              <a:t>単位（１・５・</a:t>
            </a:r>
            <a:r>
              <a:rPr kumimoji="1" lang="en-US" altLang="ja-JP" sz="2000" dirty="0" smtClean="0"/>
              <a:t>10</a:t>
            </a:r>
            <a:r>
              <a:rPr kumimoji="1" lang="ja-JP" altLang="en-US" sz="2000" dirty="0" smtClean="0"/>
              <a:t>）を基準として使うことで、普通の数操作として学習できる</a:t>
            </a:r>
            <a:endParaRPr kumimoji="1" lang="en-US" altLang="ja-JP" sz="2000" dirty="0" smtClean="0"/>
          </a:p>
          <a:p>
            <a:pPr marL="0" indent="0">
              <a:buNone/>
            </a:pPr>
            <a:r>
              <a:rPr lang="ja-JP" altLang="en-US" sz="2000" dirty="0" smtClean="0"/>
              <a:t>　　　　　　　　　　　　　　そのためには、単位数（１・５・１０）とほかの数との関係を理解することが必要</a:t>
            </a:r>
            <a:endParaRPr lang="en-US" altLang="ja-JP" sz="2000" dirty="0" smtClean="0"/>
          </a:p>
          <a:p>
            <a:pPr marL="0" indent="0">
              <a:buNone/>
            </a:pPr>
            <a:r>
              <a:rPr lang="ja-JP" altLang="en-US" sz="2000" dirty="0" smtClean="0"/>
              <a:t>　　　　　　　　　　　　　　１～</a:t>
            </a:r>
            <a:r>
              <a:rPr lang="en-US" altLang="ja-JP" sz="2000" dirty="0" smtClean="0"/>
              <a:t>10</a:t>
            </a:r>
            <a:r>
              <a:rPr lang="ja-JP" altLang="en-US" sz="2000" dirty="0" err="1" smtClean="0"/>
              <a:t>までの</a:t>
            </a:r>
            <a:r>
              <a:rPr lang="ja-JP" altLang="en-US" sz="2000" dirty="0" smtClean="0"/>
              <a:t>数が、５・１０から見て、いくつ多いか少ないか</a:t>
            </a:r>
            <a:endParaRPr lang="en-US" altLang="ja-JP" sz="2000" dirty="0" smtClean="0"/>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smtClean="0"/>
              <a:t>５枠・</a:t>
            </a:r>
            <a:r>
              <a:rPr lang="en-US" altLang="ja-JP" sz="2000" dirty="0" smtClean="0"/>
              <a:t>10</a:t>
            </a:r>
            <a:r>
              <a:rPr lang="ja-JP" altLang="en-US" sz="2000" dirty="0" smtClean="0"/>
              <a:t>枠などの教材</a:t>
            </a:r>
            <a:endParaRPr lang="en-US" altLang="ja-JP" sz="2000" dirty="0"/>
          </a:p>
          <a:p>
            <a:pPr marL="0" indent="0">
              <a:buNone/>
            </a:pPr>
            <a:endParaRPr lang="en-US" altLang="ja-JP" sz="2000" dirty="0" smtClean="0"/>
          </a:p>
          <a:p>
            <a:pPr marL="0" indent="0">
              <a:buNone/>
            </a:pPr>
            <a:endParaRPr lang="en-US" altLang="ja-JP" sz="2000" dirty="0"/>
          </a:p>
          <a:p>
            <a:pPr marL="0" indent="0">
              <a:buNone/>
            </a:pPr>
            <a:r>
              <a:rPr lang="ja-JP" altLang="en-US" sz="2000" dirty="0" smtClean="0"/>
              <a:t>　　　　　　　　　　　　　　　　</a:t>
            </a:r>
            <a:endParaRPr lang="en-US" altLang="ja-JP" sz="2000" dirty="0" smtClean="0"/>
          </a:p>
          <a:p>
            <a:pPr marL="0" indent="0">
              <a:buNone/>
            </a:pPr>
            <a:endParaRPr lang="en-US" altLang="ja-JP" sz="2000" dirty="0"/>
          </a:p>
          <a:p>
            <a:pPr marL="0" indent="0">
              <a:buNone/>
            </a:pPr>
            <a:endParaRPr lang="en-US" altLang="ja-JP" sz="2000" dirty="0" smtClean="0"/>
          </a:p>
          <a:p>
            <a:pPr marL="0" indent="0">
              <a:buNone/>
            </a:pPr>
            <a:endParaRPr lang="en-US" altLang="ja-JP" sz="2000" dirty="0"/>
          </a:p>
          <a:p>
            <a:pPr marL="0" indent="0">
              <a:buNone/>
            </a:pPr>
            <a:endParaRPr lang="en-US" altLang="ja-JP" sz="2000" dirty="0" smtClean="0"/>
          </a:p>
          <a:p>
            <a:pPr marL="0" indent="0">
              <a:buNone/>
            </a:pPr>
            <a:endParaRPr lang="en-US" altLang="ja-JP" sz="2000" dirty="0"/>
          </a:p>
          <a:p>
            <a:pPr marL="0" indent="0">
              <a:buNone/>
            </a:pPr>
            <a:endParaRPr lang="en-US" altLang="ja-JP" sz="2000" dirty="0" smtClean="0"/>
          </a:p>
          <a:p>
            <a:pPr marL="0" indent="0">
              <a:buNone/>
            </a:pPr>
            <a:endParaRPr lang="en-US" altLang="ja-JP" sz="2000" dirty="0"/>
          </a:p>
          <a:p>
            <a:pPr marL="0" indent="0">
              <a:buNone/>
            </a:pPr>
            <a:endParaRPr lang="en-US" altLang="ja-JP" sz="2000" dirty="0" smtClean="0"/>
          </a:p>
          <a:p>
            <a:endParaRPr kumimoji="1" lang="ja-JP" altLang="en-US" sz="2000" dirty="0"/>
          </a:p>
        </p:txBody>
      </p:sp>
      <p:pic>
        <p:nvPicPr>
          <p:cNvPr id="2050" name="Picture 2" descr="_js99CE"/>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253" y="3732551"/>
            <a:ext cx="2131908" cy="177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JS17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203" y="3781100"/>
            <a:ext cx="1974329" cy="176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JS18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891" y="3732551"/>
            <a:ext cx="1968369" cy="186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72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64892" y="224853"/>
            <a:ext cx="11857219" cy="6505732"/>
          </a:xfrm>
        </p:spPr>
        <p:txBody>
          <a:bodyPr>
            <a:normAutofit/>
          </a:bodyPr>
          <a:lstStyle/>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ja-JP" altLang="en-US" sz="2000" dirty="0"/>
              <a:t>　</a:t>
            </a:r>
            <a:r>
              <a:rPr lang="ja-JP" altLang="en-US" sz="2000" dirty="0" smtClean="0"/>
              <a:t>　単位</a:t>
            </a:r>
            <a:r>
              <a:rPr lang="ja-JP" altLang="en-US" sz="2000" dirty="0"/>
              <a:t>による数の合成・分解の学習を積み重ねる</a:t>
            </a:r>
            <a:r>
              <a:rPr lang="ja-JP" altLang="en-US" sz="2000" dirty="0" smtClean="0"/>
              <a:t>こと</a:t>
            </a:r>
            <a:endParaRPr lang="en-US" altLang="ja-JP" sz="2000" dirty="0" smtClean="0"/>
          </a:p>
          <a:p>
            <a:pPr marL="0" indent="0">
              <a:buNone/>
            </a:pPr>
            <a:r>
              <a:rPr lang="ja-JP" altLang="en-US" sz="2000" dirty="0" smtClean="0"/>
              <a:t>　　　　　　　　　　　　　　　　　ある数を５・</a:t>
            </a:r>
            <a:r>
              <a:rPr lang="en-US" altLang="ja-JP" sz="2000" dirty="0" smtClean="0"/>
              <a:t>10</a:t>
            </a:r>
            <a:r>
              <a:rPr lang="ja-JP" altLang="en-US" sz="2000" dirty="0" smtClean="0"/>
              <a:t>などの単位を使って表すこと　　が重要</a:t>
            </a:r>
            <a:endParaRPr lang="en-US" altLang="ja-JP" sz="2000" dirty="0" smtClean="0"/>
          </a:p>
          <a:p>
            <a:pPr marL="0" indent="0">
              <a:buNone/>
            </a:pPr>
            <a:endParaRPr lang="en-US" altLang="ja-JP" sz="2000" dirty="0" smtClean="0"/>
          </a:p>
          <a:p>
            <a:pPr marL="0" indent="0">
              <a:buNone/>
            </a:pPr>
            <a:r>
              <a:rPr lang="ja-JP" altLang="en-US" sz="2000" dirty="0" smtClean="0"/>
              <a:t>　</a:t>
            </a:r>
            <a:r>
              <a:rPr lang="en-US" altLang="ja-JP" sz="2000" dirty="0" smtClean="0"/>
              <a:t>5</a:t>
            </a:r>
            <a:r>
              <a:rPr lang="ja-JP" altLang="en-US" sz="2000" dirty="0" smtClean="0"/>
              <a:t>枠・</a:t>
            </a:r>
            <a:r>
              <a:rPr lang="en-US" altLang="ja-JP" sz="2000" dirty="0" smtClean="0"/>
              <a:t>10</a:t>
            </a:r>
            <a:r>
              <a:rPr lang="ja-JP" altLang="en-US" sz="2000" dirty="0" smtClean="0"/>
              <a:t>枠などの教材・・・５・１０を背景にして１～</a:t>
            </a:r>
            <a:r>
              <a:rPr lang="en-US" altLang="ja-JP" sz="2000" dirty="0" smtClean="0"/>
              <a:t>10</a:t>
            </a:r>
            <a:r>
              <a:rPr lang="ja-JP" altLang="en-US" sz="2000" dirty="0" smtClean="0"/>
              <a:t>の数を捉えなおし、単位による分解・合成を進める</a:t>
            </a:r>
            <a:endParaRPr kumimoji="1" lang="ja-JP" altLang="en-US" dirty="0"/>
          </a:p>
        </p:txBody>
      </p:sp>
      <p:pic>
        <p:nvPicPr>
          <p:cNvPr id="3074" name="Picture 2" descr="_js96ED"/>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849" y="349823"/>
            <a:ext cx="2073223" cy="157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JS1D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2599" y="1575686"/>
            <a:ext cx="1931441" cy="137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JS1D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758" y="349823"/>
            <a:ext cx="1234489" cy="92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JS1D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9760" y="309459"/>
            <a:ext cx="1220164" cy="92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1679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64893" y="157398"/>
            <a:ext cx="11909684" cy="6603166"/>
          </a:xfrm>
        </p:spPr>
        <p:txBody>
          <a:bodyPr>
            <a:normAutofit/>
          </a:bodyPr>
          <a:lstStyle/>
          <a:p>
            <a:pPr marL="457200" lvl="1" indent="0">
              <a:buNone/>
            </a:pPr>
            <a:r>
              <a:rPr kumimoji="1" lang="ja-JP" altLang="en-US" dirty="0" smtClean="0"/>
              <a:t>１０が単位として基準化されれば</a:t>
            </a:r>
            <a:r>
              <a:rPr kumimoji="1" lang="ja-JP" altLang="en-US" dirty="0" err="1" smtClean="0"/>
              <a:t>．．．</a:t>
            </a:r>
            <a:endParaRPr kumimoji="1" lang="en-US" altLang="ja-JP" dirty="0" smtClean="0"/>
          </a:p>
          <a:p>
            <a:pPr lvl="1"/>
            <a:endParaRPr lang="en-US" altLang="ja-JP" sz="2000" dirty="0"/>
          </a:p>
          <a:p>
            <a:pPr marL="457200" lvl="1" indent="0">
              <a:buNone/>
            </a:pPr>
            <a:r>
              <a:rPr kumimoji="1" lang="ja-JP" altLang="en-US" sz="2000" dirty="0" smtClean="0"/>
              <a:t>　（例）　３＋８＝　の場合　　●●●＋</a:t>
            </a:r>
            <a:r>
              <a:rPr lang="ja-JP" altLang="en-US" sz="2000" dirty="0"/>
              <a:t> ●●●●●</a:t>
            </a:r>
            <a:r>
              <a:rPr lang="ja-JP" altLang="en-US" sz="2000" dirty="0" smtClean="0"/>
              <a:t> </a:t>
            </a:r>
            <a:r>
              <a:rPr lang="ja-JP" altLang="en-US" sz="2000" dirty="0"/>
              <a:t>●●</a:t>
            </a:r>
            <a:r>
              <a:rPr lang="ja-JP" altLang="en-US" sz="2000" dirty="0" smtClean="0"/>
              <a:t>●</a:t>
            </a:r>
            <a:endParaRPr kumimoji="1" lang="en-US" altLang="ja-JP" sz="2000" dirty="0" smtClean="0"/>
          </a:p>
          <a:p>
            <a:pPr marL="457200" lvl="1" indent="0">
              <a:buNone/>
            </a:pPr>
            <a:r>
              <a:rPr lang="ja-JP" altLang="en-US" sz="2000" dirty="0" smtClean="0"/>
              <a:t>　　　　　　　　</a:t>
            </a:r>
            <a:endParaRPr lang="en-US" altLang="ja-JP" sz="2000" dirty="0" smtClean="0"/>
          </a:p>
          <a:p>
            <a:pPr marL="457200" lvl="1" indent="0">
              <a:buNone/>
            </a:pPr>
            <a:r>
              <a:rPr lang="ja-JP" altLang="en-US" sz="2000" dirty="0"/>
              <a:t>　</a:t>
            </a:r>
            <a:r>
              <a:rPr lang="ja-JP" altLang="en-US" sz="2000" dirty="0" smtClean="0"/>
              <a:t>　　　　　　　　　　　　　３を１と２に分け、２と８で</a:t>
            </a:r>
            <a:r>
              <a:rPr lang="en-US" altLang="ja-JP" sz="2000" dirty="0" smtClean="0"/>
              <a:t>10</a:t>
            </a:r>
            <a:r>
              <a:rPr lang="ja-JP" altLang="en-US" sz="2000" dirty="0" smtClean="0"/>
              <a:t>を作る・・・答：１１</a:t>
            </a:r>
            <a:endParaRPr lang="en-US" altLang="ja-JP" sz="2000" dirty="0" smtClean="0"/>
          </a:p>
          <a:p>
            <a:pPr marL="457200" lvl="1" indent="0">
              <a:buNone/>
            </a:pPr>
            <a:r>
              <a:rPr lang="ja-JP" altLang="en-US" sz="2000" dirty="0"/>
              <a:t>　</a:t>
            </a:r>
            <a:r>
              <a:rPr lang="ja-JP" altLang="en-US" sz="2000" dirty="0" smtClean="0"/>
              <a:t>　　　　　　　　　　　　　　●　　　●●＋</a:t>
            </a:r>
            <a:r>
              <a:rPr lang="ja-JP" altLang="en-US" sz="2000" dirty="0"/>
              <a:t>●●●●● ●●</a:t>
            </a:r>
            <a:r>
              <a:rPr lang="ja-JP" altLang="en-US" sz="2000" dirty="0" smtClean="0"/>
              <a:t>●　　　　　</a:t>
            </a:r>
            <a:endParaRPr lang="en-US" altLang="ja-JP" sz="2000" dirty="0" smtClean="0"/>
          </a:p>
          <a:p>
            <a:pPr marL="457200" lvl="1" indent="0">
              <a:buNone/>
            </a:pPr>
            <a:endParaRPr lang="en-US" altLang="ja-JP" sz="2000" dirty="0"/>
          </a:p>
          <a:p>
            <a:pPr marL="457200" lvl="1" indent="0">
              <a:buNone/>
            </a:pPr>
            <a:r>
              <a:rPr lang="ja-JP" altLang="en-US" sz="2000" dirty="0" smtClean="0"/>
              <a:t>　　　　　　　</a:t>
            </a:r>
            <a:endParaRPr lang="en-US" altLang="ja-JP" sz="2000" dirty="0" smtClean="0"/>
          </a:p>
          <a:p>
            <a:pPr marL="457200" lvl="1" indent="0">
              <a:buNone/>
            </a:pPr>
            <a:r>
              <a:rPr lang="ja-JP" altLang="en-US" sz="2000" dirty="0"/>
              <a:t>　</a:t>
            </a:r>
            <a:r>
              <a:rPr lang="ja-JP" altLang="en-US" sz="2000" dirty="0" smtClean="0"/>
              <a:t>　　　　　　　　　　　　　３に１０を足して、１３を作り、足しすぎた２を引いて・・・答：１１</a:t>
            </a:r>
            <a:r>
              <a:rPr lang="ja-JP" altLang="en-US" sz="2000" dirty="0"/>
              <a:t>　</a:t>
            </a:r>
            <a:r>
              <a:rPr lang="ja-JP" altLang="en-US" sz="2000" dirty="0" smtClean="0"/>
              <a:t>　　　　　　</a:t>
            </a:r>
            <a:endParaRPr lang="en-US" altLang="ja-JP" sz="2000" dirty="0" smtClean="0"/>
          </a:p>
          <a:p>
            <a:pPr marL="457200" lvl="1" indent="0">
              <a:buNone/>
            </a:pPr>
            <a:r>
              <a:rPr lang="ja-JP" altLang="en-US" sz="2000" dirty="0" smtClean="0"/>
              <a:t>　　　　　　　　　　　　　　　　　　●</a:t>
            </a:r>
            <a:r>
              <a:rPr lang="ja-JP" altLang="en-US" sz="2000" dirty="0"/>
              <a:t>●</a:t>
            </a:r>
            <a:r>
              <a:rPr lang="ja-JP" altLang="en-US" sz="2000" dirty="0" smtClean="0"/>
              <a:t>●＋</a:t>
            </a:r>
            <a:r>
              <a:rPr lang="ja-JP" altLang="en-US" sz="2000" dirty="0"/>
              <a:t> ●●●●● ●●</a:t>
            </a:r>
            <a:r>
              <a:rPr lang="ja-JP" altLang="en-US" sz="2000" dirty="0" smtClean="0"/>
              <a:t>●　　●</a:t>
            </a:r>
            <a:r>
              <a:rPr lang="ja-JP" altLang="en-US" sz="2000" dirty="0"/>
              <a:t>● </a:t>
            </a:r>
            <a:endParaRPr lang="en-US" altLang="ja-JP" sz="2000" dirty="0" smtClean="0"/>
          </a:p>
          <a:p>
            <a:pPr marL="457200" lvl="1" indent="0">
              <a:buNone/>
            </a:pPr>
            <a:endParaRPr lang="en-US" altLang="ja-JP" sz="2000" dirty="0"/>
          </a:p>
          <a:p>
            <a:pPr marL="457200" lvl="1" indent="0">
              <a:buNone/>
            </a:pPr>
            <a:r>
              <a:rPr lang="ja-JP" altLang="en-US" sz="2000" dirty="0" smtClean="0"/>
              <a:t>　　</a:t>
            </a:r>
            <a:endParaRPr lang="en-US" altLang="ja-JP" sz="2000" dirty="0"/>
          </a:p>
          <a:p>
            <a:pPr marL="457200" lvl="1" indent="0">
              <a:buNone/>
            </a:pPr>
            <a:endParaRPr lang="en-US" altLang="ja-JP" sz="2000" dirty="0" smtClean="0"/>
          </a:p>
          <a:p>
            <a:pPr marL="457200" lvl="1" indent="0">
              <a:buNone/>
            </a:pPr>
            <a:r>
              <a:rPr lang="ja-JP" altLang="en-US" sz="2000" dirty="0" smtClean="0"/>
              <a:t>　繰り上がり・繰り下がりの操作が、単位を基準とする合成・分解により、わかりやすくなる</a:t>
            </a:r>
            <a:endParaRPr lang="en-US" altLang="ja-JP" sz="2000" dirty="0" smtClean="0"/>
          </a:p>
          <a:p>
            <a:pPr marL="457200" lvl="1" indent="0">
              <a:buNone/>
            </a:pPr>
            <a:r>
              <a:rPr kumimoji="1" lang="ja-JP" altLang="en-US" sz="2000" dirty="0"/>
              <a:t>　</a:t>
            </a:r>
            <a:r>
              <a:rPr kumimoji="1" lang="ja-JP" altLang="en-US" sz="2000" dirty="0" smtClean="0"/>
              <a:t>　</a:t>
            </a:r>
            <a:endParaRPr kumimoji="1" lang="ja-JP" altLang="en-US" sz="2000" dirty="0"/>
          </a:p>
        </p:txBody>
      </p:sp>
    </p:spTree>
    <p:extLst>
      <p:ext uri="{BB962C8B-B14F-4D97-AF65-F5344CB8AC3E}">
        <p14:creationId xmlns:p14="http://schemas.microsoft.com/office/powerpoint/2010/main" val="2619415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7463" y="103366"/>
            <a:ext cx="12017093" cy="6702167"/>
          </a:xfrm>
        </p:spPr>
        <p:txBody>
          <a:bodyPr>
            <a:normAutofit fontScale="92500" lnSpcReduction="20000"/>
          </a:bodyPr>
          <a:lstStyle/>
          <a:p>
            <a:r>
              <a:rPr kumimoji="1" lang="en-US" altLang="ja-JP" sz="2400" smtClean="0"/>
              <a:t>H</a:t>
            </a:r>
            <a:r>
              <a:rPr kumimoji="1" lang="ja-JP" altLang="en-US" sz="2400" smtClean="0"/>
              <a:t>さん</a:t>
            </a:r>
            <a:r>
              <a:rPr kumimoji="1" lang="ja-JP" altLang="en-US" sz="2400" dirty="0" smtClean="0"/>
              <a:t>（ある程度視力のある盲</a:t>
            </a:r>
            <a:r>
              <a:rPr kumimoji="1" lang="ja-JP" altLang="en-US" sz="2400" dirty="0" err="1" smtClean="0"/>
              <a:t>ろう</a:t>
            </a:r>
            <a:r>
              <a:rPr kumimoji="1" lang="ja-JP" altLang="en-US" sz="2400" dirty="0" smtClean="0"/>
              <a:t>児）の数え方</a:t>
            </a:r>
            <a:endParaRPr kumimoji="1" lang="en-US" altLang="ja-JP" sz="2400" dirty="0" smtClean="0"/>
          </a:p>
          <a:p>
            <a:pPr marL="0" indent="0">
              <a:buNone/>
            </a:pPr>
            <a:r>
              <a:rPr lang="ja-JP" altLang="en-US" sz="2400" dirty="0"/>
              <a:t>　</a:t>
            </a:r>
            <a:r>
              <a:rPr lang="ja-JP" altLang="en-US" sz="2400" dirty="0" smtClean="0"/>
              <a:t>　　　　</a:t>
            </a:r>
            <a:endParaRPr lang="en-US" altLang="ja-JP" sz="2400" dirty="0" smtClean="0"/>
          </a:p>
          <a:p>
            <a:pPr marL="0" indent="0">
              <a:buNone/>
            </a:pPr>
            <a:r>
              <a:rPr lang="ja-JP" altLang="en-US" sz="2400" dirty="0"/>
              <a:t>　</a:t>
            </a:r>
            <a:r>
              <a:rPr lang="ja-JP" altLang="en-US" sz="2400" dirty="0" smtClean="0"/>
              <a:t>　　　</a:t>
            </a:r>
            <a:r>
              <a:rPr lang="en-US" altLang="ja-JP" sz="2000" dirty="0" smtClean="0"/>
              <a:t>17</a:t>
            </a:r>
            <a:r>
              <a:rPr lang="ja-JP" altLang="en-US" sz="2000" dirty="0" smtClean="0"/>
              <a:t>個のおはじきを皿から出して数える</a:t>
            </a:r>
            <a:endParaRPr lang="en-US" altLang="ja-JP" sz="2000" dirty="0" smtClean="0"/>
          </a:p>
          <a:p>
            <a:pPr marL="0" indent="0">
              <a:buNone/>
            </a:pPr>
            <a:endParaRPr kumimoji="1" lang="en-US" altLang="ja-JP" sz="2000" dirty="0"/>
          </a:p>
          <a:p>
            <a:pPr marL="0" indent="0">
              <a:buNone/>
            </a:pPr>
            <a:r>
              <a:rPr lang="ja-JP" altLang="en-US" sz="2400" dirty="0" smtClean="0"/>
              <a:t>　　　　</a:t>
            </a:r>
            <a:r>
              <a:rPr lang="ja-JP" altLang="en-US" sz="1800" dirty="0" smtClean="0"/>
              <a:t>〇〇〇〇〇</a:t>
            </a:r>
            <a:endParaRPr lang="en-US" altLang="ja-JP" sz="1800" dirty="0" smtClean="0"/>
          </a:p>
          <a:p>
            <a:pPr marL="0" indent="0">
              <a:buNone/>
            </a:pPr>
            <a:r>
              <a:rPr kumimoji="1" lang="ja-JP" altLang="en-US" sz="1800" dirty="0"/>
              <a:t>　</a:t>
            </a:r>
            <a:r>
              <a:rPr kumimoji="1" lang="ja-JP" altLang="en-US" sz="1800" dirty="0" smtClean="0"/>
              <a:t>　　　　</a:t>
            </a:r>
            <a:r>
              <a:rPr lang="ja-JP" altLang="en-US" sz="1800" dirty="0" smtClean="0"/>
              <a:t>〇〇〇〇〇</a:t>
            </a:r>
            <a:endParaRPr lang="en-US" altLang="ja-JP" sz="1800" dirty="0"/>
          </a:p>
          <a:p>
            <a:pPr marL="0" indent="0">
              <a:buNone/>
            </a:pPr>
            <a:r>
              <a:rPr lang="ja-JP" altLang="en-US" sz="1800" dirty="0" smtClean="0"/>
              <a:t>　　　　　〇〇〇〇〇</a:t>
            </a:r>
            <a:endParaRPr lang="en-US" altLang="ja-JP" sz="1800" dirty="0" smtClean="0"/>
          </a:p>
          <a:p>
            <a:pPr marL="0" indent="0">
              <a:buNone/>
            </a:pPr>
            <a:r>
              <a:rPr lang="ja-JP" altLang="en-US" sz="1800" dirty="0"/>
              <a:t>　</a:t>
            </a:r>
            <a:r>
              <a:rPr lang="ja-JP" altLang="en-US" sz="1800" dirty="0" smtClean="0"/>
              <a:t>　　　　〇〇</a:t>
            </a:r>
            <a:endParaRPr lang="en-US" altLang="ja-JP" sz="1800" dirty="0" smtClean="0"/>
          </a:p>
          <a:p>
            <a:pPr marL="0" indent="0">
              <a:buNone/>
            </a:pPr>
            <a:r>
              <a:rPr lang="ja-JP" altLang="en-US" sz="1800" dirty="0"/>
              <a:t>　</a:t>
            </a:r>
            <a:r>
              <a:rPr lang="ja-JP" altLang="en-US" sz="1800" dirty="0" smtClean="0"/>
              <a:t>　　　　　　　</a:t>
            </a:r>
            <a:endParaRPr lang="en-US" altLang="ja-JP" sz="1800" dirty="0" smtClean="0"/>
          </a:p>
          <a:p>
            <a:pPr marL="0" indent="0">
              <a:buNone/>
            </a:pPr>
            <a:r>
              <a:rPr lang="ja-JP" altLang="en-US" sz="1800" dirty="0"/>
              <a:t>　</a:t>
            </a:r>
            <a:r>
              <a:rPr lang="ja-JP" altLang="en-US" sz="1800" dirty="0" smtClean="0"/>
              <a:t>　　　</a:t>
            </a:r>
            <a:r>
              <a:rPr lang="ja-JP" altLang="en-US" sz="1800" smtClean="0"/>
              <a:t>　</a:t>
            </a:r>
            <a:r>
              <a:rPr lang="en-US" altLang="ja-JP" sz="1800" smtClean="0"/>
              <a:t>H</a:t>
            </a:r>
            <a:r>
              <a:rPr lang="ja-JP" altLang="en-US" sz="2000" smtClean="0"/>
              <a:t>さんは</a:t>
            </a:r>
            <a:r>
              <a:rPr lang="ja-JP" altLang="en-US" sz="2000" dirty="0" smtClean="0"/>
              <a:t>、５個ずつのグループ３つとバラ</a:t>
            </a:r>
            <a:r>
              <a:rPr lang="en-US" altLang="ja-JP" sz="2000" dirty="0" smtClean="0"/>
              <a:t>2</a:t>
            </a:r>
            <a:r>
              <a:rPr lang="ja-JP" altLang="en-US" sz="2000" dirty="0" smtClean="0"/>
              <a:t>個に分けておはじきを机の上に並べ、３２個と答えた。</a:t>
            </a:r>
            <a:endParaRPr lang="en-US" altLang="ja-JP" sz="2000" dirty="0" smtClean="0"/>
          </a:p>
          <a:p>
            <a:pPr marL="0" indent="0">
              <a:buNone/>
            </a:pPr>
            <a:endParaRPr lang="en-US" altLang="ja-JP" sz="2000" dirty="0"/>
          </a:p>
          <a:p>
            <a:pPr marL="0" indent="0">
              <a:buNone/>
            </a:pPr>
            <a:r>
              <a:rPr lang="ja-JP" altLang="en-US" sz="2000" dirty="0" smtClean="0"/>
              <a:t>　　　　　　　　</a:t>
            </a:r>
            <a:r>
              <a:rPr lang="ja-JP" altLang="en-US" sz="2000" dirty="0" smtClean="0">
                <a:solidFill>
                  <a:srgbClr val="CC0066"/>
                </a:solidFill>
              </a:rPr>
              <a:t>答えは間違っているが、操作の過程は成立している。</a:t>
            </a:r>
            <a:endParaRPr lang="en-US" altLang="ja-JP" sz="2000" dirty="0" smtClean="0">
              <a:solidFill>
                <a:srgbClr val="CC0066"/>
              </a:solidFill>
            </a:endParaRPr>
          </a:p>
          <a:p>
            <a:pPr marL="0" indent="0">
              <a:buNone/>
            </a:pPr>
            <a:r>
              <a:rPr lang="ja-JP" altLang="en-US" sz="2000" dirty="0"/>
              <a:t>　</a:t>
            </a:r>
            <a:r>
              <a:rPr lang="ja-JP" altLang="en-US" sz="2000" dirty="0" smtClean="0"/>
              <a:t>　　　　　　　</a:t>
            </a:r>
            <a:endParaRPr lang="en-US" altLang="ja-JP" sz="2000" dirty="0" smtClean="0"/>
          </a:p>
          <a:p>
            <a:pPr marL="0" indent="0">
              <a:buNone/>
            </a:pPr>
            <a:r>
              <a:rPr lang="ja-JP" altLang="en-US" sz="2000" dirty="0"/>
              <a:t>　</a:t>
            </a:r>
            <a:r>
              <a:rPr lang="ja-JP" altLang="en-US" sz="2000" dirty="0" smtClean="0"/>
              <a:t>　　　　　　　→５のグループ２つで１０、として</a:t>
            </a:r>
            <a:endParaRPr lang="en-US" altLang="ja-JP" sz="2000" dirty="0" smtClean="0"/>
          </a:p>
          <a:p>
            <a:pPr marL="0" indent="0">
              <a:buNone/>
            </a:pPr>
            <a:r>
              <a:rPr lang="ja-JP" altLang="en-US" sz="2000" dirty="0"/>
              <a:t>　</a:t>
            </a:r>
            <a:r>
              <a:rPr lang="ja-JP" altLang="en-US" sz="2000" dirty="0" smtClean="0"/>
              <a:t>　　　　　　　　　　　　　１０のかたまり・・・１</a:t>
            </a:r>
            <a:endParaRPr lang="en-US" altLang="ja-JP" sz="2000" dirty="0" smtClean="0"/>
          </a:p>
          <a:p>
            <a:pPr marL="0" indent="0">
              <a:buNone/>
            </a:pPr>
            <a:r>
              <a:rPr lang="ja-JP" altLang="en-US" sz="2000" dirty="0"/>
              <a:t>　</a:t>
            </a:r>
            <a:r>
              <a:rPr lang="ja-JP" altLang="en-US" sz="2000" dirty="0" smtClean="0"/>
              <a:t>　　　　　　　　　　　　　５　のかたまり・・・１</a:t>
            </a:r>
            <a:endParaRPr lang="en-US" altLang="ja-JP" sz="2000" dirty="0" smtClean="0"/>
          </a:p>
          <a:p>
            <a:pPr marL="0" indent="0">
              <a:buNone/>
            </a:pPr>
            <a:r>
              <a:rPr lang="ja-JP" altLang="en-US" sz="2000" dirty="0"/>
              <a:t>　</a:t>
            </a:r>
            <a:r>
              <a:rPr lang="ja-JP" altLang="en-US" sz="2000" dirty="0" smtClean="0"/>
              <a:t>　　　　　　　　　　　　　バラ・・・２　　　　　　　　　と単位を使っていけば、学習はつまずかずに進む</a:t>
            </a:r>
            <a:endParaRPr lang="en-US" altLang="ja-JP" sz="2000" dirty="0"/>
          </a:p>
          <a:p>
            <a:pPr marL="0" indent="0">
              <a:buNone/>
            </a:pPr>
            <a:endParaRPr kumimoji="1" lang="en-US" altLang="ja-JP" sz="2400" dirty="0" smtClean="0"/>
          </a:p>
          <a:p>
            <a:pPr marL="0" indent="0">
              <a:buNone/>
            </a:pPr>
            <a:r>
              <a:rPr lang="ja-JP" altLang="en-US" sz="2400" dirty="0" smtClean="0"/>
              <a:t>　　　　　</a:t>
            </a:r>
            <a:endParaRPr lang="en-US" altLang="ja-JP" sz="2400" dirty="0" smtClean="0"/>
          </a:p>
          <a:p>
            <a:pPr marL="0" indent="0">
              <a:buNone/>
            </a:pPr>
            <a:r>
              <a:rPr kumimoji="1" lang="ja-JP" altLang="en-US" sz="2000" dirty="0"/>
              <a:t>　</a:t>
            </a:r>
          </a:p>
        </p:txBody>
      </p:sp>
    </p:spTree>
    <p:extLst>
      <p:ext uri="{BB962C8B-B14F-4D97-AF65-F5344CB8AC3E}">
        <p14:creationId xmlns:p14="http://schemas.microsoft.com/office/powerpoint/2010/main" val="2817554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9666" y="365124"/>
            <a:ext cx="10844134" cy="2408055"/>
          </a:xfrm>
        </p:spPr>
        <p:txBody>
          <a:bodyPr>
            <a:normAutofit/>
          </a:bodyPr>
          <a:lstStyle/>
          <a:p>
            <a:r>
              <a:rPr lang="ja-JP" altLang="en-US" sz="2200" dirty="0">
                <a:solidFill>
                  <a:schemeClr val="accent1">
                    <a:lumMod val="75000"/>
                  </a:schemeClr>
                </a:solidFill>
              </a:rPr>
              <a:t>位取りの</a:t>
            </a:r>
            <a:r>
              <a:rPr lang="ja-JP" altLang="en-US" sz="2000" dirty="0" smtClean="0">
                <a:solidFill>
                  <a:schemeClr val="accent1">
                    <a:lumMod val="75000"/>
                  </a:schemeClr>
                </a:solidFill>
              </a:rPr>
              <a:t>学習</a:t>
            </a:r>
            <a:r>
              <a:rPr lang="en-US" altLang="ja-JP" sz="2000" dirty="0" smtClean="0">
                <a:solidFill>
                  <a:schemeClr val="accent1">
                    <a:lumMod val="75000"/>
                  </a:schemeClr>
                </a:solidFill>
              </a:rPr>
              <a:t/>
            </a:r>
            <a:br>
              <a:rPr lang="en-US" altLang="ja-JP" sz="2000" dirty="0" smtClean="0">
                <a:solidFill>
                  <a:schemeClr val="accent1">
                    <a:lumMod val="75000"/>
                  </a:schemeClr>
                </a:solidFill>
              </a:rPr>
            </a:br>
            <a:r>
              <a:rPr lang="en-US" altLang="ja-JP" sz="2000" dirty="0" smtClean="0">
                <a:solidFill>
                  <a:schemeClr val="accent1">
                    <a:lumMod val="75000"/>
                  </a:schemeClr>
                </a:solidFill>
              </a:rPr>
              <a:t/>
            </a:r>
            <a:br>
              <a:rPr lang="en-US" altLang="ja-JP" sz="2000" dirty="0" smtClean="0">
                <a:solidFill>
                  <a:schemeClr val="accent1">
                    <a:lumMod val="75000"/>
                  </a:schemeClr>
                </a:solidFill>
              </a:rPr>
            </a:br>
            <a:r>
              <a:rPr lang="ja-JP" altLang="en-US" sz="2000" dirty="0" smtClean="0"/>
              <a:t>数</a:t>
            </a:r>
            <a:r>
              <a:rPr lang="ja-JP" altLang="en-US" sz="2000" dirty="0"/>
              <a:t>が大きくなると、位取りが重要な課題になる</a:t>
            </a:r>
            <a:r>
              <a:rPr lang="en-US" altLang="ja-JP" sz="2000" dirty="0"/>
              <a:t/>
            </a:r>
            <a:br>
              <a:rPr lang="en-US" altLang="ja-JP" sz="2000" dirty="0"/>
            </a:br>
            <a:r>
              <a:rPr lang="ja-JP" altLang="en-US" sz="2000" dirty="0"/>
              <a:t>　　　数字は左に</a:t>
            </a:r>
            <a:r>
              <a:rPr lang="en-US" altLang="ja-JP" sz="2000" dirty="0"/>
              <a:t>1</a:t>
            </a:r>
            <a:r>
              <a:rPr lang="ja-JP" altLang="en-US" sz="2000" dirty="0"/>
              <a:t>桁進むと</a:t>
            </a:r>
            <a:r>
              <a:rPr lang="en-US" altLang="ja-JP" sz="2000" dirty="0"/>
              <a:t>10</a:t>
            </a:r>
            <a:r>
              <a:rPr lang="ja-JP" altLang="en-US" sz="2000" dirty="0"/>
              <a:t>倍大きくなるが、同じ桁の中の加減算は同じ操作である</a:t>
            </a:r>
            <a:r>
              <a:rPr lang="en-US" altLang="ja-JP" sz="2000" dirty="0"/>
              <a:t/>
            </a:r>
            <a:br>
              <a:rPr lang="en-US" altLang="ja-JP" sz="2000" dirty="0"/>
            </a:br>
            <a:r>
              <a:rPr lang="ja-JP" altLang="en-US" sz="2000" dirty="0"/>
              <a:t>　　　数が拡大しても</a:t>
            </a:r>
            <a:r>
              <a:rPr lang="en-US" altLang="ja-JP" sz="2000" dirty="0"/>
              <a:t>1</a:t>
            </a:r>
            <a:r>
              <a:rPr lang="ja-JP" altLang="en-US" sz="2000" dirty="0"/>
              <a:t>桁の加減算と同様に取り扱える</a:t>
            </a:r>
            <a:r>
              <a:rPr lang="en-US" altLang="ja-JP" sz="2000" dirty="0"/>
              <a:t/>
            </a:r>
            <a:br>
              <a:rPr lang="en-US" altLang="ja-JP" sz="2000" dirty="0"/>
            </a:br>
            <a:r>
              <a:rPr lang="ja-JP" altLang="en-US" sz="2000" dirty="0"/>
              <a:t>　　　　　　　</a:t>
            </a:r>
            <a:r>
              <a:rPr lang="en-US" altLang="ja-JP" sz="2000" dirty="0" smtClean="0"/>
              <a:t/>
            </a:r>
            <a:br>
              <a:rPr lang="en-US" altLang="ja-JP" sz="2000" dirty="0" smtClean="0"/>
            </a:br>
            <a:r>
              <a:rPr lang="en-US" altLang="ja-JP" sz="2000" dirty="0" smtClean="0"/>
              <a:t>※</a:t>
            </a:r>
            <a:r>
              <a:rPr lang="ja-JP" altLang="en-US" sz="2000" dirty="0"/>
              <a:t>このとき　「＝」</a:t>
            </a:r>
            <a:r>
              <a:rPr lang="ja-JP" altLang="en-US" sz="2000" dirty="0" smtClean="0"/>
              <a:t>同じ</a:t>
            </a:r>
            <a:r>
              <a:rPr lang="ja-JP" altLang="en-US" sz="2000" dirty="0"/>
              <a:t>　　　</a:t>
            </a:r>
            <a:r>
              <a:rPr lang="en-US" altLang="ja-JP" sz="2000" dirty="0"/>
              <a:t/>
            </a:r>
            <a:br>
              <a:rPr lang="en-US" altLang="ja-JP" sz="2000" dirty="0"/>
            </a:br>
            <a:r>
              <a:rPr lang="ja-JP" altLang="en-US" sz="2000" dirty="0"/>
              <a:t>　　　　　　　　　　　　　　の理解が重要になってくる。→右辺と左辺の</a:t>
            </a:r>
            <a:r>
              <a:rPr lang="ja-JP" altLang="en-US" sz="2000" dirty="0" smtClean="0"/>
              <a:t>つりあい</a:t>
            </a:r>
            <a:endParaRPr kumimoji="1" lang="ja-JP" altLang="en-US" sz="2000" dirty="0"/>
          </a:p>
        </p:txBody>
      </p:sp>
      <p:sp>
        <p:nvSpPr>
          <p:cNvPr id="5" name="コンテンツ プレースホルダー 4"/>
          <p:cNvSpPr>
            <a:spLocks noGrp="1"/>
          </p:cNvSpPr>
          <p:nvPr>
            <p:ph idx="1"/>
          </p:nvPr>
        </p:nvSpPr>
        <p:spPr>
          <a:xfrm>
            <a:off x="314793" y="2578307"/>
            <a:ext cx="11632368" cy="4047345"/>
          </a:xfrm>
        </p:spPr>
        <p:txBody>
          <a:bodyPr>
            <a:normAutofit/>
          </a:bodyPr>
          <a:lstStyle/>
          <a:p>
            <a:endParaRPr kumimoji="1" lang="en-US" altLang="ja-JP" sz="1800" dirty="0" smtClean="0"/>
          </a:p>
          <a:p>
            <a:endParaRPr lang="en-US" altLang="ja-JP" sz="1800" dirty="0"/>
          </a:p>
          <a:p>
            <a:endParaRPr kumimoji="1" lang="en-US" altLang="ja-JP" sz="1800" dirty="0" smtClean="0"/>
          </a:p>
          <a:p>
            <a:endParaRPr lang="en-US" altLang="ja-JP" sz="1800" dirty="0"/>
          </a:p>
          <a:p>
            <a:endParaRPr kumimoji="1" lang="en-US" altLang="ja-JP" sz="1800" dirty="0" smtClean="0"/>
          </a:p>
          <a:p>
            <a:pPr marL="0" indent="0">
              <a:buNone/>
            </a:pPr>
            <a:r>
              <a:rPr lang="ja-JP" altLang="en-US" sz="2000" dirty="0" smtClean="0">
                <a:solidFill>
                  <a:srgbClr val="00B0F0"/>
                </a:solidFill>
              </a:rPr>
              <a:t>タイルそろばん</a:t>
            </a:r>
            <a:endParaRPr lang="en-US" altLang="ja-JP" sz="2000" dirty="0" smtClean="0">
              <a:solidFill>
                <a:srgbClr val="00B0F0"/>
              </a:solidFill>
            </a:endParaRPr>
          </a:p>
          <a:p>
            <a:pPr marL="0" indent="0">
              <a:buNone/>
            </a:pPr>
            <a:endParaRPr lang="en-US" altLang="ja-JP" sz="1800" dirty="0" smtClean="0"/>
          </a:p>
          <a:p>
            <a:pPr marL="0" indent="0">
              <a:buNone/>
            </a:pPr>
            <a:r>
              <a:rPr lang="ja-JP" altLang="en-US" sz="1800" dirty="0" smtClean="0"/>
              <a:t>１・５・１０</a:t>
            </a:r>
            <a:r>
              <a:rPr lang="ja-JP" altLang="en-US" sz="1800" dirty="0"/>
              <a:t>などの単位を使って</a:t>
            </a:r>
            <a:r>
              <a:rPr lang="ja-JP" altLang="en-US" sz="1800" dirty="0" smtClean="0"/>
              <a:t>１～９９９までの数を</a:t>
            </a:r>
            <a:endParaRPr lang="en-US" altLang="ja-JP" sz="1800" dirty="0" smtClean="0"/>
          </a:p>
          <a:p>
            <a:pPr marL="0" indent="0">
              <a:buNone/>
            </a:pPr>
            <a:r>
              <a:rPr lang="ja-JP" altLang="en-US" sz="1800" dirty="0" smtClean="0"/>
              <a:t>表したり読み取ったりする</a:t>
            </a:r>
            <a:endParaRPr kumimoji="1" lang="ja-JP" altLang="en-US" sz="1800" dirty="0"/>
          </a:p>
        </p:txBody>
      </p:sp>
      <p:pic>
        <p:nvPicPr>
          <p:cNvPr id="6" name="Picture 2" descr="_js513"/>
          <p:cNvPicPr>
            <a:picLocks noChangeArrowheads="1"/>
          </p:cNvPicPr>
          <p:nvPr/>
        </p:nvPicPr>
        <p:blipFill rotWithShape="1">
          <a:blip r:embed="rId2" cstate="print">
            <a:extLst>
              <a:ext uri="{28A0092B-C50C-407E-A947-70E740481C1C}">
                <a14:useLocalDpi xmlns:a14="http://schemas.microsoft.com/office/drawing/2010/main" val="0"/>
              </a:ext>
            </a:extLst>
          </a:blip>
          <a:srcRect l="30567" t="5781" r="26641" b="6720"/>
          <a:stretch/>
        </p:blipFill>
        <p:spPr bwMode="auto">
          <a:xfrm>
            <a:off x="7217764" y="3297836"/>
            <a:ext cx="2688236" cy="332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562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4774" y="129854"/>
            <a:ext cx="10574311" cy="346908"/>
          </a:xfrm>
        </p:spPr>
        <p:txBody>
          <a:bodyPr>
            <a:normAutofit fontScale="90000"/>
          </a:bodyPr>
          <a:lstStyle/>
          <a:p>
            <a:r>
              <a:rPr lang="ja-JP" altLang="en-US" sz="2400" dirty="0">
                <a:solidFill>
                  <a:srgbClr val="0070C0"/>
                </a:solidFill>
              </a:rPr>
              <a:t>乗</a:t>
            </a:r>
            <a:r>
              <a:rPr kumimoji="1" lang="ja-JP" altLang="en-US" sz="2400" dirty="0" smtClean="0">
                <a:solidFill>
                  <a:srgbClr val="0070C0"/>
                </a:solidFill>
              </a:rPr>
              <a:t>除算</a:t>
            </a:r>
            <a:endParaRPr kumimoji="1" lang="ja-JP" altLang="en-US" sz="2400" dirty="0">
              <a:solidFill>
                <a:srgbClr val="0070C0"/>
              </a:solidFill>
            </a:endParaRPr>
          </a:p>
        </p:txBody>
      </p:sp>
      <p:sp>
        <p:nvSpPr>
          <p:cNvPr id="3" name="コンテンツ プレースホルダー 2"/>
          <p:cNvSpPr>
            <a:spLocks noGrp="1"/>
          </p:cNvSpPr>
          <p:nvPr>
            <p:ph idx="1"/>
          </p:nvPr>
        </p:nvSpPr>
        <p:spPr>
          <a:xfrm>
            <a:off x="134286" y="804888"/>
            <a:ext cx="11864715" cy="5898629"/>
          </a:xfrm>
        </p:spPr>
        <p:txBody>
          <a:bodyPr>
            <a:normAutofit/>
          </a:bodyPr>
          <a:lstStyle/>
          <a:p>
            <a:r>
              <a:rPr kumimoji="1" lang="ja-JP" altLang="en-US" sz="2000" dirty="0" smtClean="0"/>
              <a:t>加減算・・・１つの次元の位置・方向・順序付けの操作</a:t>
            </a:r>
            <a:endParaRPr kumimoji="1" lang="en-US" altLang="ja-JP" sz="2000" dirty="0" smtClean="0"/>
          </a:p>
          <a:p>
            <a:r>
              <a:rPr lang="ja-JP" altLang="en-US" sz="2000" dirty="0" smtClean="0"/>
              <a:t>乗除算・・・２つの次元の組み合わせの操作</a:t>
            </a:r>
            <a:endParaRPr lang="en-US" altLang="ja-JP" sz="2000" dirty="0" smtClean="0"/>
          </a:p>
          <a:p>
            <a:pPr marL="0" indent="0">
              <a:buNone/>
            </a:pPr>
            <a:r>
              <a:rPr lang="ja-JP" altLang="en-US" sz="2000" dirty="0" smtClean="0"/>
              <a:t>　　　　　　　　　　　　　　　　　↓</a:t>
            </a:r>
            <a:endParaRPr lang="en-US" altLang="ja-JP" sz="2000" dirty="0" smtClean="0"/>
          </a:p>
          <a:p>
            <a:pPr marL="0" indent="0">
              <a:buNone/>
            </a:pPr>
            <a:r>
              <a:rPr kumimoji="1" lang="ja-JP" altLang="en-US" sz="2000" dirty="0" smtClean="0"/>
              <a:t>　　　　　次元を組み合わせるには、それぞれの原点が明らかにされなければならない</a:t>
            </a:r>
            <a:endParaRPr kumimoji="1" lang="en-US" altLang="ja-JP" sz="2000" dirty="0" smtClean="0"/>
          </a:p>
          <a:p>
            <a:pPr marL="0" indent="0">
              <a:buNone/>
            </a:pPr>
            <a:endParaRPr lang="en-US" altLang="ja-JP" sz="2000" dirty="0"/>
          </a:p>
          <a:p>
            <a:pPr marL="0" indent="0">
              <a:buNone/>
            </a:pPr>
            <a:r>
              <a:rPr kumimoji="1" lang="ja-JP" altLang="en-US" sz="2000" dirty="0" smtClean="0"/>
              <a:t>　　　　　２つの次元がプラスの方向へ組み合わせられたとき、乗除算が成立する</a:t>
            </a:r>
            <a:endParaRPr kumimoji="1" lang="en-US" altLang="ja-JP" sz="2000" dirty="0" smtClean="0"/>
          </a:p>
          <a:p>
            <a:pPr marL="0" indent="0">
              <a:buNone/>
            </a:pPr>
            <a:endParaRPr lang="en-US" altLang="ja-JP" sz="2000" dirty="0" smtClean="0"/>
          </a:p>
          <a:p>
            <a:pPr marL="0" indent="0">
              <a:buNone/>
            </a:pPr>
            <a:r>
              <a:rPr lang="ja-JP" altLang="en-US" sz="2000" dirty="0" smtClean="0"/>
              <a:t>　　　　　　　　　　　</a:t>
            </a:r>
            <a:endParaRPr lang="en-US" altLang="ja-JP" sz="2000" dirty="0" smtClean="0"/>
          </a:p>
          <a:p>
            <a:pPr marL="0" indent="0">
              <a:buNone/>
            </a:pPr>
            <a:r>
              <a:rPr lang="ja-JP" altLang="en-US" sz="2000" dirty="0"/>
              <a:t>　</a:t>
            </a:r>
            <a:r>
              <a:rPr lang="ja-JP" altLang="en-US" sz="2000" dirty="0" smtClean="0"/>
              <a:t>　　　　　　　　</a:t>
            </a:r>
            <a:endParaRPr lang="en-US" altLang="ja-JP" sz="2000" dirty="0"/>
          </a:p>
          <a:p>
            <a:pPr marL="0" indent="0">
              <a:buNone/>
            </a:pPr>
            <a:r>
              <a:rPr lang="en-US" altLang="ja-JP" sz="2000" dirty="0"/>
              <a:t> </a:t>
            </a:r>
            <a:r>
              <a:rPr lang="en-US" altLang="ja-JP" sz="2000" dirty="0" smtClean="0"/>
              <a:t>           </a:t>
            </a:r>
            <a:r>
              <a:rPr lang="ja-JP" altLang="en-US" sz="2000" dirty="0" smtClean="0"/>
              <a:t>　　　　　　</a:t>
            </a:r>
            <a:r>
              <a:rPr lang="en-US" altLang="ja-JP" sz="2000" dirty="0" smtClean="0"/>
              <a:t>0</a:t>
            </a:r>
            <a:r>
              <a:rPr lang="ja-JP" altLang="en-US" sz="2000" dirty="0" smtClean="0"/>
              <a:t>　　　　　</a:t>
            </a:r>
            <a:endParaRPr lang="en-US" altLang="ja-JP" sz="2000" dirty="0" smtClean="0"/>
          </a:p>
          <a:p>
            <a:pPr marL="0" indent="0">
              <a:buNone/>
            </a:pPr>
            <a:r>
              <a:rPr kumimoji="1" lang="ja-JP" altLang="en-US" sz="2000" dirty="0"/>
              <a:t>　</a:t>
            </a:r>
            <a:r>
              <a:rPr kumimoji="1" lang="ja-JP" altLang="en-US" sz="2000" dirty="0" smtClean="0"/>
              <a:t>　　　　　　</a:t>
            </a:r>
            <a:endParaRPr kumimoji="1" lang="en-US" altLang="ja-JP" sz="2000" dirty="0" smtClean="0"/>
          </a:p>
          <a:p>
            <a:pPr marL="0" indent="0">
              <a:buNone/>
            </a:pPr>
            <a:endParaRPr lang="en-US" altLang="ja-JP" sz="2000" dirty="0"/>
          </a:p>
          <a:p>
            <a:pPr marL="0" indent="0">
              <a:buNone/>
            </a:pPr>
            <a:r>
              <a:rPr kumimoji="1" lang="ja-JP" altLang="en-US" sz="2000" dirty="0" smtClean="0"/>
              <a:t>　　　　　　　　　 </a:t>
            </a:r>
            <a:endParaRPr kumimoji="1" lang="en-US" altLang="ja-JP" sz="2000" dirty="0" smtClean="0"/>
          </a:p>
          <a:p>
            <a:pPr marL="0" indent="0">
              <a:buNone/>
            </a:pPr>
            <a:r>
              <a:rPr lang="ja-JP" altLang="en-US" sz="2000" dirty="0"/>
              <a:t>　</a:t>
            </a:r>
            <a:r>
              <a:rPr lang="ja-JP" altLang="en-US" sz="2000" dirty="0" smtClean="0"/>
              <a:t>　　　　　　　　　　　　　　　　　　　　　　　　　　　　　　　　２</a:t>
            </a:r>
            <a:r>
              <a:rPr lang="en-US" altLang="ja-JP" sz="2000" dirty="0" smtClean="0"/>
              <a:t>×</a:t>
            </a:r>
            <a:r>
              <a:rPr lang="ja-JP" altLang="en-US" sz="2000" dirty="0" smtClean="0"/>
              <a:t>８　　　　　　　　　　　　　</a:t>
            </a:r>
            <a:r>
              <a:rPr lang="en-US" altLang="ja-JP" sz="2000" dirty="0" smtClean="0"/>
              <a:t>8×</a:t>
            </a:r>
            <a:r>
              <a:rPr lang="ja-JP" altLang="en-US" sz="2000" dirty="0" smtClean="0"/>
              <a:t>２</a:t>
            </a:r>
            <a:endParaRPr kumimoji="1" lang="en-US" altLang="ja-JP" sz="2000" dirty="0"/>
          </a:p>
        </p:txBody>
      </p:sp>
      <p:cxnSp>
        <p:nvCxnSpPr>
          <p:cNvPr id="5" name="直線コネクタ 4"/>
          <p:cNvCxnSpPr/>
          <p:nvPr/>
        </p:nvCxnSpPr>
        <p:spPr>
          <a:xfrm>
            <a:off x="1053059" y="4429594"/>
            <a:ext cx="2330970" cy="149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064894" y="3426434"/>
            <a:ext cx="7495" cy="228600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rrowheads="1"/>
          </p:cNvPicPr>
          <p:nvPr/>
        </p:nvPicPr>
        <p:blipFill>
          <a:blip r:embed="rId2" cstate="print">
            <a:extLst>
              <a:ext uri="{28A0092B-C50C-407E-A947-70E740481C1C}">
                <a14:useLocalDpi xmlns:a14="http://schemas.microsoft.com/office/drawing/2010/main" val="0"/>
              </a:ext>
            </a:extLst>
          </a:blip>
          <a:srcRect r="-20"/>
          <a:stretch>
            <a:fillRect/>
          </a:stretch>
        </p:blipFill>
        <p:spPr bwMode="auto">
          <a:xfrm>
            <a:off x="4605727" y="3359525"/>
            <a:ext cx="5303520" cy="241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8295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4812" y="111317"/>
            <a:ext cx="11617378" cy="6626761"/>
          </a:xfrm>
        </p:spPr>
        <p:txBody>
          <a:bodyPr>
            <a:normAutofit/>
          </a:bodyPr>
          <a:lstStyle/>
          <a:p>
            <a:pPr marL="0" indent="0">
              <a:buNone/>
            </a:pPr>
            <a:r>
              <a:rPr kumimoji="1" lang="ja-JP" altLang="en-US" dirty="0" smtClean="0">
                <a:solidFill>
                  <a:srgbClr val="0070C0"/>
                </a:solidFill>
              </a:rPr>
              <a:t>分数の教材</a:t>
            </a:r>
            <a:endParaRPr kumimoji="1" lang="en-US" altLang="ja-JP" dirty="0" smtClean="0">
              <a:solidFill>
                <a:srgbClr val="0070C0"/>
              </a:solidFill>
            </a:endParaRPr>
          </a:p>
          <a:p>
            <a:endParaRPr lang="en-US" altLang="ja-JP" dirty="0"/>
          </a:p>
          <a:p>
            <a:endParaRPr kumimoji="1" lang="en-US" altLang="ja-JP" dirty="0" smtClean="0"/>
          </a:p>
          <a:p>
            <a:endParaRPr lang="en-US" altLang="ja-JP" dirty="0"/>
          </a:p>
          <a:p>
            <a:endParaRPr kumimoji="1" lang="en-US" altLang="ja-JP" dirty="0" smtClean="0"/>
          </a:p>
          <a:p>
            <a:pPr marL="0" indent="0">
              <a:buNone/>
            </a:pPr>
            <a:endParaRPr kumimoji="1" lang="en-US" altLang="ja-JP" sz="2000" dirty="0" smtClean="0"/>
          </a:p>
          <a:p>
            <a:pPr marL="0" indent="0">
              <a:buNone/>
            </a:pPr>
            <a:endParaRPr lang="en-US" altLang="ja-JP" sz="2000" dirty="0"/>
          </a:p>
          <a:p>
            <a:pPr marL="0" indent="0">
              <a:buNone/>
            </a:pPr>
            <a:endParaRPr kumimoji="1" lang="en-US" altLang="ja-JP" sz="2000" dirty="0" smtClean="0"/>
          </a:p>
          <a:p>
            <a:pPr marL="0" indent="0">
              <a:buNone/>
            </a:pPr>
            <a:endParaRPr kumimoji="1" lang="en-US" altLang="ja-JP" sz="2000" dirty="0" smtClean="0"/>
          </a:p>
          <a:p>
            <a:pPr marL="0" indent="0">
              <a:buNone/>
            </a:pPr>
            <a:endParaRPr kumimoji="1" lang="en-US" altLang="ja-JP" sz="2000" dirty="0" smtClean="0"/>
          </a:p>
          <a:p>
            <a:pPr marL="0" indent="0">
              <a:buNone/>
            </a:pPr>
            <a:r>
              <a:rPr kumimoji="1" lang="ja-JP" altLang="en-US" sz="2000" dirty="0" smtClean="0"/>
              <a:t>加減乗除・位取り・式の変換など・・・</a:t>
            </a:r>
            <a:endParaRPr kumimoji="1" lang="en-US" altLang="ja-JP" sz="2000" dirty="0" smtClean="0"/>
          </a:p>
          <a:p>
            <a:pPr marL="0" indent="0">
              <a:buNone/>
            </a:pPr>
            <a:r>
              <a:rPr lang="ja-JP" altLang="en-US" sz="2000" dirty="0"/>
              <a:t>　</a:t>
            </a:r>
            <a:r>
              <a:rPr lang="ja-JP" altLang="en-US" sz="2000" dirty="0" smtClean="0"/>
              <a:t>　分類・比較・並列を通して数を数直線上に位置付け、方向付け・順序付け、具体物を操作的に配列、　　</a:t>
            </a:r>
            <a:endParaRPr lang="en-US" altLang="ja-JP" sz="2000" dirty="0" smtClean="0"/>
          </a:p>
          <a:p>
            <a:pPr marL="0" indent="0">
              <a:buNone/>
            </a:pPr>
            <a:r>
              <a:rPr lang="ja-JP" altLang="en-US" sz="2000" dirty="0"/>
              <a:t>　</a:t>
            </a:r>
            <a:r>
              <a:rPr lang="ja-JP" altLang="en-US" sz="2000" dirty="0" smtClean="0"/>
              <a:t>　つりあいにより変換し、単位による合成・分解、桁の位置づけ、同じ位置の桁のなかでは</a:t>
            </a:r>
            <a:r>
              <a:rPr lang="en-US" altLang="ja-JP" sz="2000" dirty="0" smtClean="0"/>
              <a:t>1</a:t>
            </a:r>
            <a:r>
              <a:rPr lang="ja-JP" altLang="en-US" sz="2000" dirty="0" smtClean="0"/>
              <a:t>位も</a:t>
            </a:r>
            <a:r>
              <a:rPr lang="en-US" altLang="ja-JP" sz="2000" dirty="0" smtClean="0"/>
              <a:t>10</a:t>
            </a:r>
            <a:r>
              <a:rPr lang="ja-JP" altLang="en-US" sz="2000" dirty="0" smtClean="0"/>
              <a:t>位も　</a:t>
            </a:r>
            <a:endParaRPr lang="en-US" altLang="ja-JP" sz="2000" dirty="0" smtClean="0"/>
          </a:p>
          <a:p>
            <a:pPr marL="0" indent="0">
              <a:buNone/>
            </a:pPr>
            <a:r>
              <a:rPr lang="ja-JP" altLang="en-US" sz="2000" dirty="0"/>
              <a:t>　</a:t>
            </a:r>
            <a:r>
              <a:rPr lang="ja-JP" altLang="en-US" sz="2000" dirty="0" smtClean="0"/>
              <a:t>　操作は同じであること</a:t>
            </a:r>
            <a:endParaRPr lang="en-US" altLang="ja-JP" sz="2000" dirty="0" smtClean="0"/>
          </a:p>
          <a:p>
            <a:pPr marL="0" indent="0">
              <a:buNone/>
            </a:pPr>
            <a:r>
              <a:rPr kumimoji="1" lang="ja-JP" altLang="en-US" sz="2000" dirty="0"/>
              <a:t>　</a:t>
            </a:r>
            <a:r>
              <a:rPr kumimoji="1" lang="ja-JP" altLang="en-US" sz="2000" dirty="0" smtClean="0"/>
              <a:t>　　　　　　　　　　　　　　　　　・・・数字を記号として操作するための基礎</a:t>
            </a:r>
            <a:endParaRPr kumimoji="1" lang="en-US" altLang="ja-JP" sz="2000" dirty="0" smtClean="0"/>
          </a:p>
          <a:p>
            <a:endParaRPr lang="en-US" altLang="ja-JP" dirty="0"/>
          </a:p>
          <a:p>
            <a:endParaRPr kumimoji="1" lang="ja-JP" altLang="en-US" dirty="0"/>
          </a:p>
        </p:txBody>
      </p:sp>
      <p:pic>
        <p:nvPicPr>
          <p:cNvPr id="4098" name="Picture 2"/>
          <p:cNvPicPr>
            <a:picLocks noChangeArrowheads="1"/>
          </p:cNvPicPr>
          <p:nvPr/>
        </p:nvPicPr>
        <p:blipFill>
          <a:blip r:embed="rId2" cstate="print">
            <a:extLst>
              <a:ext uri="{28A0092B-C50C-407E-A947-70E740481C1C}">
                <a14:useLocalDpi xmlns:a14="http://schemas.microsoft.com/office/drawing/2010/main" val="0"/>
              </a:ext>
            </a:extLst>
          </a:blip>
          <a:srcRect r="-76"/>
          <a:stretch>
            <a:fillRect/>
          </a:stretch>
        </p:blipFill>
        <p:spPr bwMode="auto">
          <a:xfrm>
            <a:off x="5456420" y="442209"/>
            <a:ext cx="5516380" cy="357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831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19270"/>
            <a:ext cx="10439400" cy="620202"/>
          </a:xfrm>
        </p:spPr>
        <p:txBody>
          <a:bodyPr>
            <a:noAutofit/>
          </a:bodyPr>
          <a:lstStyle/>
          <a:p>
            <a:r>
              <a:rPr kumimoji="1" lang="ja-JP" altLang="en-US" sz="2400" dirty="0" smtClean="0"/>
              <a:t>マイナスの方向への拡大　  </a:t>
            </a:r>
            <a:r>
              <a:rPr lang="en-US" altLang="ja-JP" sz="2400" dirty="0" smtClean="0"/>
              <a:t>p.58</a:t>
            </a:r>
            <a:endParaRPr kumimoji="1" lang="ja-JP" altLang="en-US" sz="2400" dirty="0"/>
          </a:p>
        </p:txBody>
      </p:sp>
      <p:sp>
        <p:nvSpPr>
          <p:cNvPr id="3" name="コンテンツ プレースホルダー 2"/>
          <p:cNvSpPr>
            <a:spLocks noGrp="1"/>
          </p:cNvSpPr>
          <p:nvPr>
            <p:ph idx="1"/>
          </p:nvPr>
        </p:nvSpPr>
        <p:spPr>
          <a:xfrm>
            <a:off x="202367" y="874642"/>
            <a:ext cx="11989633" cy="5855941"/>
          </a:xfrm>
        </p:spPr>
        <p:txBody>
          <a:bodyPr>
            <a:normAutofit fontScale="92500" lnSpcReduction="20000"/>
          </a:bodyPr>
          <a:lstStyle/>
          <a:p>
            <a:r>
              <a:rPr kumimoji="1" lang="ja-JP" altLang="en-US" sz="2000" dirty="0" smtClean="0"/>
              <a:t>０を原点として基準化する</a:t>
            </a:r>
            <a:endParaRPr kumimoji="1" lang="en-US" altLang="ja-JP" sz="2000" dirty="0" smtClean="0"/>
          </a:p>
          <a:p>
            <a:pPr marL="0" indent="0">
              <a:buNone/>
            </a:pPr>
            <a:endParaRPr lang="en-US" altLang="ja-JP" sz="2000" dirty="0"/>
          </a:p>
          <a:p>
            <a:pPr marL="0" indent="0">
              <a:buNone/>
            </a:pPr>
            <a:r>
              <a:rPr kumimoji="1" lang="ja-JP" altLang="en-US" sz="2000" dirty="0" smtClean="0"/>
              <a:t>　　　　　　　たとえば、　　３－３＝０</a:t>
            </a:r>
            <a:endParaRPr kumimoji="1" lang="en-US" altLang="ja-JP" sz="2000" dirty="0" smtClean="0"/>
          </a:p>
          <a:p>
            <a:pPr marL="0" indent="0">
              <a:buNone/>
            </a:pPr>
            <a:r>
              <a:rPr lang="ja-JP" altLang="en-US" sz="2000" dirty="0"/>
              <a:t>　</a:t>
            </a:r>
            <a:r>
              <a:rPr lang="ja-JP" altLang="en-US" sz="2000" dirty="0" smtClean="0"/>
              <a:t>　　　　　　　　　　　　　　　　　具体物を使って学習すると、そこに何もなくなってしまうのでわかりやすい</a:t>
            </a:r>
            <a:endParaRPr lang="en-US" altLang="ja-JP" sz="2000" dirty="0" smtClean="0"/>
          </a:p>
          <a:p>
            <a:pPr marL="0" indent="0">
              <a:buNone/>
            </a:pPr>
            <a:r>
              <a:rPr kumimoji="1" lang="ja-JP" altLang="en-US" sz="2000" dirty="0"/>
              <a:t>　</a:t>
            </a:r>
            <a:r>
              <a:rPr kumimoji="1" lang="ja-JP" altLang="en-US" sz="2000" dirty="0" smtClean="0"/>
              <a:t>　　　　　　　　　　　　　　　　　しかし、この０は原点にはなっていない。</a:t>
            </a:r>
            <a:endParaRPr kumimoji="1" lang="en-US" altLang="ja-JP" sz="2000" dirty="0" smtClean="0"/>
          </a:p>
          <a:p>
            <a:pPr marL="0" indent="0">
              <a:buNone/>
            </a:pPr>
            <a:endParaRPr lang="en-US" altLang="ja-JP" sz="2000" dirty="0"/>
          </a:p>
          <a:p>
            <a:pPr marL="0" indent="0">
              <a:buNone/>
            </a:pPr>
            <a:r>
              <a:rPr kumimoji="1" lang="ja-JP" altLang="en-US" sz="2000" dirty="0" smtClean="0"/>
              <a:t>　　　　　　　　　　　　　　　　　　</a:t>
            </a:r>
            <a:endParaRPr kumimoji="1" lang="en-US" altLang="ja-JP" sz="2000" dirty="0" smtClean="0"/>
          </a:p>
          <a:p>
            <a:pPr marL="0" indent="0">
              <a:buNone/>
            </a:pPr>
            <a:r>
              <a:rPr lang="ja-JP" altLang="en-US" sz="2000" dirty="0" smtClean="0"/>
              <a:t>　　　　　　　０を基準に、プラスとマイナス両方向に数が拡大されたとき、はじめて０が原点になる</a:t>
            </a:r>
            <a:endParaRPr lang="en-US" altLang="ja-JP" sz="2000" dirty="0" smtClean="0"/>
          </a:p>
          <a:p>
            <a:pPr marL="0" indent="0">
              <a:buNone/>
            </a:pPr>
            <a:endParaRPr kumimoji="1" lang="en-US" altLang="ja-JP" sz="2000" dirty="0"/>
          </a:p>
          <a:p>
            <a:pPr marL="0" indent="0">
              <a:buNone/>
            </a:pPr>
            <a:endParaRPr lang="en-US" altLang="ja-JP" sz="2000" dirty="0" smtClean="0"/>
          </a:p>
          <a:p>
            <a:pPr marL="0" indent="0">
              <a:buNone/>
            </a:pPr>
            <a:r>
              <a:rPr kumimoji="1" lang="ja-JP" altLang="en-US" sz="2000" dirty="0"/>
              <a:t>　</a:t>
            </a:r>
            <a:r>
              <a:rPr kumimoji="1" lang="ja-JP" altLang="en-US" sz="2000" dirty="0" smtClean="0"/>
              <a:t>　　　　　　　　　　　　　　　　　　　　　　　　　　　　　　　　　０</a:t>
            </a:r>
            <a:endParaRPr kumimoji="1" lang="en-US" altLang="ja-JP" sz="2000" dirty="0" smtClean="0"/>
          </a:p>
          <a:p>
            <a:pPr marL="0" indent="0">
              <a:buNone/>
            </a:pPr>
            <a:r>
              <a:rPr lang="ja-JP" altLang="en-US" sz="2000" dirty="0"/>
              <a:t>　</a:t>
            </a:r>
            <a:r>
              <a:rPr lang="ja-JP" altLang="en-US" sz="2000" dirty="0" smtClean="0"/>
              <a:t>　　　　　　　　　　　　３－（－５）＝８・・・などの意味の理解</a:t>
            </a:r>
            <a:endParaRPr lang="en-US" altLang="ja-JP" sz="2000" dirty="0" smtClean="0"/>
          </a:p>
          <a:p>
            <a:pPr marL="0" indent="0">
              <a:buNone/>
            </a:pPr>
            <a:endParaRPr kumimoji="1" lang="en-US" altLang="ja-JP" sz="2000" dirty="0" smtClean="0"/>
          </a:p>
          <a:p>
            <a:pPr marL="0" indent="0">
              <a:buNone/>
            </a:pPr>
            <a:endParaRPr kumimoji="1" lang="en-US" altLang="ja-JP" sz="2000" dirty="0" smtClean="0"/>
          </a:p>
          <a:p>
            <a:pPr marL="0" indent="0">
              <a:buNone/>
            </a:pPr>
            <a:r>
              <a:rPr kumimoji="1" lang="ja-JP" altLang="en-US" sz="2000" dirty="0" smtClean="0">
                <a:solidFill>
                  <a:srgbClr val="CC0066"/>
                </a:solidFill>
              </a:rPr>
              <a:t>左右対称の関係が理解され、原点がつりあいとして基準化されることは、拡大・縮小を可能にするだけでなく数字を記</a:t>
            </a:r>
            <a:endParaRPr kumimoji="1" lang="en-US" altLang="ja-JP" sz="2000" dirty="0" smtClean="0">
              <a:solidFill>
                <a:srgbClr val="CC0066"/>
              </a:solidFill>
            </a:endParaRPr>
          </a:p>
          <a:p>
            <a:pPr marL="0" indent="0">
              <a:buNone/>
            </a:pPr>
            <a:r>
              <a:rPr kumimoji="1" lang="ja-JP" altLang="en-US" sz="2000" dirty="0" smtClean="0">
                <a:solidFill>
                  <a:srgbClr val="CC0066"/>
                </a:solidFill>
              </a:rPr>
              <a:t>号として操作し、いくつかの次元を自由に組み替えることを可能とし、やがて存在の本質をより明確にしようとする精</a:t>
            </a:r>
            <a:endParaRPr kumimoji="1" lang="en-US" altLang="ja-JP" sz="2000" dirty="0" smtClean="0">
              <a:solidFill>
                <a:srgbClr val="CC0066"/>
              </a:solidFill>
            </a:endParaRPr>
          </a:p>
          <a:p>
            <a:pPr marL="0" indent="0">
              <a:buNone/>
            </a:pPr>
            <a:r>
              <a:rPr kumimoji="1" lang="ja-JP" altLang="en-US" sz="2000" dirty="0" smtClean="0">
                <a:solidFill>
                  <a:srgbClr val="CC0066"/>
                </a:solidFill>
              </a:rPr>
              <a:t>神活動の原動力となる。</a:t>
            </a:r>
            <a:endParaRPr kumimoji="1" lang="ja-JP" altLang="en-US" sz="2000" dirty="0">
              <a:solidFill>
                <a:srgbClr val="CC0066"/>
              </a:solidFill>
            </a:endParaRPr>
          </a:p>
        </p:txBody>
      </p:sp>
      <p:cxnSp>
        <p:nvCxnSpPr>
          <p:cNvPr id="5" name="直線コネクタ 4"/>
          <p:cNvCxnSpPr/>
          <p:nvPr/>
        </p:nvCxnSpPr>
        <p:spPr>
          <a:xfrm flipV="1">
            <a:off x="3459990" y="4232245"/>
            <a:ext cx="4898004" cy="477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528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idx="1"/>
          </p:nvPr>
        </p:nvSpPr>
        <p:spPr>
          <a:xfrm>
            <a:off x="1793288" y="4296792"/>
            <a:ext cx="7688063" cy="144706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pPr marL="0" indent="0">
              <a:buNone/>
            </a:pPr>
            <a:r>
              <a:rPr lang="ja-JP" altLang="en-US" sz="2000" dirty="0" smtClean="0"/>
              <a:t>　　　　　</a:t>
            </a:r>
            <a:endParaRPr lang="en-US" altLang="ja-JP" sz="2000" dirty="0" smtClean="0"/>
          </a:p>
          <a:p>
            <a:pPr marL="0" indent="0">
              <a:buNone/>
            </a:pPr>
            <a:r>
              <a:rPr lang="ja-JP" altLang="en-US" sz="2000" dirty="0"/>
              <a:t>　</a:t>
            </a:r>
            <a:r>
              <a:rPr lang="ja-JP" altLang="en-US" sz="2000" dirty="0" smtClean="0"/>
              <a:t>　　人と人とのかかわり合いのなかで生まれる工夫</a:t>
            </a:r>
            <a:endParaRPr lang="en-US" altLang="ja-JP" sz="2000" dirty="0" smtClean="0"/>
          </a:p>
          <a:p>
            <a:pPr marL="0" indent="0">
              <a:buNone/>
            </a:pPr>
            <a:r>
              <a:rPr kumimoji="1" lang="ja-JP" altLang="en-US" sz="2000" dirty="0" smtClean="0"/>
              <a:t>　　　　　子どもとの触れ合いの中で相互に理解すること</a:t>
            </a:r>
            <a:endParaRPr kumimoji="1" lang="en-US" altLang="ja-JP" sz="2000" dirty="0" smtClean="0"/>
          </a:p>
          <a:p>
            <a:pPr marL="0" indent="0">
              <a:buNone/>
            </a:pPr>
            <a:r>
              <a:rPr lang="ja-JP" altLang="en-US" sz="2000" dirty="0" smtClean="0"/>
              <a:t>　　　　　　　　　　　　　　　　　　　　　　　　　　　　・</a:t>
            </a:r>
            <a:r>
              <a:rPr lang="ja-JP" altLang="en-US" sz="2000" dirty="0"/>
              <a:t>・・教育の出発点</a:t>
            </a:r>
            <a:endParaRPr kumimoji="1" lang="ja-JP" altLang="en-US" sz="2000" dirty="0"/>
          </a:p>
        </p:txBody>
      </p:sp>
      <p:sp>
        <p:nvSpPr>
          <p:cNvPr id="5" name="タイトル 1"/>
          <p:cNvSpPr txBox="1">
            <a:spLocks/>
          </p:cNvSpPr>
          <p:nvPr/>
        </p:nvSpPr>
        <p:spPr>
          <a:xfrm>
            <a:off x="825623" y="800470"/>
            <a:ext cx="10625831" cy="29636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smtClean="0"/>
              <a:t>（ｐ．</a:t>
            </a:r>
            <a:r>
              <a:rPr lang="en-US" altLang="ja-JP" sz="2000" dirty="0" smtClean="0"/>
              <a:t>10</a:t>
            </a:r>
            <a:r>
              <a:rPr lang="ja-JP" altLang="en-US" sz="2000" dirty="0" smtClean="0"/>
              <a:t>）</a:t>
            </a:r>
            <a:endParaRPr lang="en-US" altLang="ja-JP" sz="2000" dirty="0" smtClean="0"/>
          </a:p>
          <a:p>
            <a:pPr marL="0" indent="0">
              <a:buFont typeface="Arial" panose="020B0604020202020204" pitchFamily="34" charset="0"/>
              <a:buNone/>
            </a:pPr>
            <a:r>
              <a:rPr lang="en-US" altLang="ja-JP" sz="2000" dirty="0" smtClean="0"/>
              <a:t/>
            </a:r>
            <a:br>
              <a:rPr lang="en-US" altLang="ja-JP" sz="2000" dirty="0" smtClean="0"/>
            </a:br>
            <a:r>
              <a:rPr lang="ja-JP" altLang="en-US" sz="2000" dirty="0" smtClean="0"/>
              <a:t>目が見え耳が聴こえるからといって、いきなり視聴覚を使って学習を進めると、人間行動の土台が</a:t>
            </a:r>
            <a:endParaRPr lang="en-US" altLang="ja-JP" sz="2000" dirty="0" smtClean="0"/>
          </a:p>
          <a:p>
            <a:pPr marL="0" indent="0">
              <a:buFont typeface="Arial" panose="020B0604020202020204" pitchFamily="34" charset="0"/>
              <a:buNone/>
            </a:pPr>
            <a:r>
              <a:rPr lang="ja-JP" altLang="en-US" sz="2000" dirty="0" smtClean="0"/>
              <a:t>できあがらないうちに、たくさんの技能や知識が見かけ上形成され、実際には何の役にも立たず中</a:t>
            </a:r>
            <a:endParaRPr lang="en-US" altLang="ja-JP" sz="2000" dirty="0" smtClean="0"/>
          </a:p>
          <a:p>
            <a:pPr marL="0" indent="0">
              <a:buFont typeface="Arial" panose="020B0604020202020204" pitchFamily="34" charset="0"/>
              <a:buNone/>
            </a:pPr>
            <a:r>
              <a:rPr lang="ja-JP" altLang="en-US" sz="2000" dirty="0" smtClean="0"/>
              <a:t>途半端な行動が形成されやすい。生理学的に障害がないからといって視聴覚を直ちに使えるもの</a:t>
            </a:r>
            <a:endParaRPr lang="en-US" altLang="ja-JP" sz="2000" dirty="0" smtClean="0"/>
          </a:p>
          <a:p>
            <a:pPr marL="0" indent="0">
              <a:buFont typeface="Arial" panose="020B0604020202020204" pitchFamily="34" charset="0"/>
              <a:buNone/>
            </a:pPr>
            <a:r>
              <a:rPr lang="ja-JP" altLang="en-US" sz="2000" dirty="0" smtClean="0"/>
              <a:t>ではない。まず触覚を使って視聴覚を統制し、ヒトとしての感覚を形成し、それに基づいて運動を自</a:t>
            </a:r>
            <a:endParaRPr lang="en-US" altLang="ja-JP" sz="2000" dirty="0" smtClean="0"/>
          </a:p>
          <a:p>
            <a:pPr marL="0" indent="0">
              <a:buFont typeface="Arial" panose="020B0604020202020204" pitchFamily="34" charset="0"/>
              <a:buNone/>
            </a:pPr>
            <a:r>
              <a:rPr lang="ja-JP" altLang="en-US" sz="2000" dirty="0" smtClean="0"/>
              <a:t>発する自己調節系を確立し、それによって、日常生活の中で視聴覚を活用し、行動水準を高めて</a:t>
            </a:r>
            <a:r>
              <a:rPr lang="ja-JP" altLang="en-US" sz="2000" dirty="0" err="1" smtClean="0"/>
              <a:t>い</a:t>
            </a:r>
            <a:endParaRPr lang="en-US" altLang="ja-JP" sz="2000" dirty="0" smtClean="0"/>
          </a:p>
          <a:p>
            <a:pPr marL="0" indent="0">
              <a:buFont typeface="Arial" panose="020B0604020202020204" pitchFamily="34" charset="0"/>
              <a:buNone/>
            </a:pPr>
            <a:r>
              <a:rPr lang="ja-JP" altLang="en-US" sz="2000" dirty="0" smtClean="0"/>
              <a:t>くことが特に初期の学習において重要である。</a:t>
            </a:r>
            <a:r>
              <a:rPr lang="en-US" altLang="ja-JP" sz="2000" dirty="0" smtClean="0"/>
              <a:t/>
            </a:r>
            <a:br>
              <a:rPr lang="en-US" altLang="ja-JP" sz="2000" dirty="0" smtClean="0"/>
            </a:br>
            <a:endParaRPr lang="ja-JP" altLang="en-US" sz="2000" dirty="0"/>
          </a:p>
        </p:txBody>
      </p:sp>
    </p:spTree>
    <p:extLst>
      <p:ext uri="{BB962C8B-B14F-4D97-AF65-F5344CB8AC3E}">
        <p14:creationId xmlns:p14="http://schemas.microsoft.com/office/powerpoint/2010/main" val="1967401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0617" y="1189608"/>
            <a:ext cx="11700769" cy="5592932"/>
          </a:xfrm>
        </p:spPr>
        <p:txBody>
          <a:bodyPr>
            <a:normAutofit lnSpcReduction="10000"/>
          </a:bodyPr>
          <a:lstStyle/>
          <a:p>
            <a:pPr marL="0" indent="0">
              <a:buNone/>
            </a:pPr>
            <a:r>
              <a:rPr kumimoji="1" lang="ja-JP" altLang="en-US" sz="2000" dirty="0" err="1" smtClean="0"/>
              <a:t>ー</a:t>
            </a:r>
            <a:r>
              <a:rPr kumimoji="1" lang="ja-JP" altLang="en-US" sz="2000" dirty="0" smtClean="0"/>
              <a:t>盲</a:t>
            </a:r>
            <a:r>
              <a:rPr kumimoji="1" lang="ja-JP" altLang="en-US" sz="2000" dirty="0" err="1" smtClean="0"/>
              <a:t>ろう</a:t>
            </a:r>
            <a:r>
              <a:rPr kumimoji="1" lang="ja-JP" altLang="en-US" sz="2000" dirty="0" smtClean="0"/>
              <a:t>児の教育からー</a:t>
            </a:r>
            <a:endParaRPr kumimoji="1" lang="en-US" altLang="ja-JP" sz="2000" dirty="0" smtClean="0"/>
          </a:p>
          <a:p>
            <a:pPr marL="0" indent="0">
              <a:buNone/>
            </a:pPr>
            <a:r>
              <a:rPr lang="ja-JP" altLang="en-US" sz="1800" dirty="0" smtClean="0"/>
              <a:t>点字・指文字・発声等の交信法が確立→</a:t>
            </a:r>
            <a:r>
              <a:rPr lang="en-US" altLang="ja-JP" sz="1800" dirty="0" smtClean="0"/>
              <a:t>12</a:t>
            </a:r>
            <a:r>
              <a:rPr lang="ja-JP" altLang="en-US" sz="1800" dirty="0" smtClean="0"/>
              <a:t>課の教科書をつくる</a:t>
            </a:r>
            <a:r>
              <a:rPr lang="ja-JP" altLang="en-US" sz="1800" dirty="0"/>
              <a:t>（家族・学校・友人・お店屋さん・一日の生活</a:t>
            </a:r>
            <a:r>
              <a:rPr lang="en-US" altLang="ja-JP" sz="1800" dirty="0"/>
              <a:t>…</a:t>
            </a:r>
            <a:r>
              <a:rPr lang="ja-JP" altLang="en-US" sz="1800" dirty="0"/>
              <a:t>）</a:t>
            </a:r>
            <a:endParaRPr lang="en-US" altLang="ja-JP" sz="1800" dirty="0"/>
          </a:p>
          <a:p>
            <a:pPr marL="0" indent="0">
              <a:buNone/>
            </a:pPr>
            <a:r>
              <a:rPr kumimoji="1" lang="ja-JP" altLang="en-US" sz="1800" dirty="0"/>
              <a:t>　</a:t>
            </a:r>
            <a:r>
              <a:rPr kumimoji="1" lang="ja-JP" altLang="en-US" sz="1800" dirty="0" smtClean="0"/>
              <a:t>　→増えてきた言葉の整理のために辞書を作る</a:t>
            </a:r>
            <a:endParaRPr kumimoji="1" lang="en-US" altLang="ja-JP" sz="1800" dirty="0" smtClean="0"/>
          </a:p>
          <a:p>
            <a:pPr marL="0" indent="0">
              <a:buNone/>
            </a:pPr>
            <a:r>
              <a:rPr lang="ja-JP" altLang="en-US" sz="1800" dirty="0"/>
              <a:t>　</a:t>
            </a:r>
            <a:r>
              <a:rPr lang="ja-JP" altLang="en-US" sz="1800" dirty="0" smtClean="0"/>
              <a:t>　→その為の基礎として、</a:t>
            </a:r>
            <a:r>
              <a:rPr lang="ja-JP" altLang="en-US" sz="1800" dirty="0" smtClean="0">
                <a:solidFill>
                  <a:srgbClr val="FF0000"/>
                </a:solidFill>
              </a:rPr>
              <a:t>人・事物の分類学習</a:t>
            </a:r>
            <a:r>
              <a:rPr lang="ja-JP" altLang="en-US" sz="1800" dirty="0" smtClean="0"/>
              <a:t>を始める</a:t>
            </a:r>
            <a:endParaRPr lang="en-US" altLang="ja-JP" sz="1800" dirty="0" smtClean="0"/>
          </a:p>
          <a:p>
            <a:pPr marL="0" indent="0">
              <a:buNone/>
            </a:pPr>
            <a:r>
              <a:rPr kumimoji="1" lang="ja-JP" altLang="en-US" sz="2000" dirty="0"/>
              <a:t>　</a:t>
            </a:r>
            <a:r>
              <a:rPr kumimoji="1" lang="ja-JP" altLang="en-US" sz="2000" dirty="0" smtClean="0"/>
              <a:t>　　　</a:t>
            </a:r>
            <a:r>
              <a:rPr kumimoji="1" lang="en-US" altLang="ja-JP" sz="1800" dirty="0" smtClean="0"/>
              <a:t>※</a:t>
            </a:r>
            <a:r>
              <a:rPr kumimoji="1" lang="ja-JP" altLang="en-US" sz="1800" dirty="0" smtClean="0"/>
              <a:t>人・・・</a:t>
            </a:r>
            <a:r>
              <a:rPr kumimoji="1" lang="en-US" altLang="ja-JP" sz="1800" dirty="0" smtClean="0"/>
              <a:t>〈</a:t>
            </a:r>
            <a:r>
              <a:rPr kumimoji="1" lang="ja-JP" altLang="en-US" sz="1800" dirty="0" smtClean="0"/>
              <a:t>男・女</a:t>
            </a:r>
            <a:r>
              <a:rPr kumimoji="1" lang="en-US" altLang="ja-JP" sz="1800" dirty="0" smtClean="0"/>
              <a:t>〉</a:t>
            </a:r>
            <a:r>
              <a:rPr kumimoji="1" lang="ja-JP" altLang="en-US" sz="1800" dirty="0" err="1" smtClean="0"/>
              <a:t>、</a:t>
            </a:r>
            <a:r>
              <a:rPr kumimoji="1" lang="en-US" altLang="ja-JP" sz="1800" dirty="0" smtClean="0"/>
              <a:t>〈</a:t>
            </a:r>
            <a:r>
              <a:rPr kumimoji="1" lang="ja-JP" altLang="en-US" sz="1800" dirty="0" smtClean="0"/>
              <a:t>背が高い・低い</a:t>
            </a:r>
            <a:r>
              <a:rPr kumimoji="1" lang="en-US" altLang="ja-JP" sz="1800" dirty="0" smtClean="0"/>
              <a:t>〉〈</a:t>
            </a:r>
            <a:r>
              <a:rPr kumimoji="1" lang="ja-JP" altLang="en-US" sz="1800" dirty="0" smtClean="0"/>
              <a:t>太っている・やせている</a:t>
            </a:r>
            <a:r>
              <a:rPr kumimoji="1" lang="en-US" altLang="ja-JP" sz="1800" dirty="0" smtClean="0"/>
              <a:t>〉〈</a:t>
            </a:r>
            <a:r>
              <a:rPr kumimoji="1" lang="ja-JP" altLang="en-US" sz="1800" dirty="0" smtClean="0"/>
              <a:t>大人・子供</a:t>
            </a:r>
            <a:r>
              <a:rPr kumimoji="1" lang="en-US" altLang="ja-JP" sz="1800" dirty="0" smtClean="0"/>
              <a:t>〉〈</a:t>
            </a:r>
            <a:r>
              <a:rPr kumimoji="1" lang="ja-JP" altLang="en-US" sz="1800" dirty="0" smtClean="0"/>
              <a:t>眼鏡あり・</a:t>
            </a:r>
            <a:r>
              <a:rPr kumimoji="1" lang="ja-JP" altLang="en-US" sz="1800" dirty="0" err="1" smtClean="0"/>
              <a:t>無し</a:t>
            </a:r>
            <a:r>
              <a:rPr lang="en-US" altLang="ja-JP" sz="1800" dirty="0"/>
              <a:t>〉</a:t>
            </a:r>
            <a:r>
              <a:rPr kumimoji="1" lang="en-US" altLang="ja-JP" sz="1800" dirty="0" smtClean="0"/>
              <a:t>〈</a:t>
            </a:r>
            <a:r>
              <a:rPr kumimoji="1" lang="ja-JP" altLang="en-US" sz="1800" dirty="0" smtClean="0"/>
              <a:t>先生・生徒</a:t>
            </a:r>
            <a:r>
              <a:rPr kumimoji="1" lang="en-US" altLang="ja-JP" sz="1800" dirty="0" smtClean="0"/>
              <a:t>〉…</a:t>
            </a:r>
          </a:p>
          <a:p>
            <a:pPr marL="0" indent="0">
              <a:buNone/>
            </a:pPr>
            <a:r>
              <a:rPr lang="ja-JP" altLang="en-US" sz="1800" dirty="0"/>
              <a:t>　</a:t>
            </a:r>
            <a:r>
              <a:rPr lang="ja-JP" altLang="en-US" sz="1800" dirty="0" smtClean="0"/>
              <a:t>　　　</a:t>
            </a:r>
            <a:r>
              <a:rPr lang="ja-JP" altLang="en-US" sz="1800" dirty="0"/>
              <a:t> </a:t>
            </a:r>
            <a:r>
              <a:rPr lang="en-US" altLang="ja-JP" sz="1800" dirty="0" smtClean="0"/>
              <a:t>※</a:t>
            </a:r>
            <a:r>
              <a:rPr lang="ja-JP" altLang="en-US" sz="1800" dirty="0" smtClean="0"/>
              <a:t>事物・・・３つの観点で分類</a:t>
            </a:r>
            <a:endParaRPr lang="en-US" altLang="ja-JP" sz="1800" dirty="0" smtClean="0"/>
          </a:p>
          <a:p>
            <a:pPr marL="0" indent="0">
              <a:buNone/>
            </a:pPr>
            <a:r>
              <a:rPr lang="ja-JP" altLang="en-US" sz="1800" dirty="0" smtClean="0"/>
              <a:t>　　　　　　　　①役立ち方</a:t>
            </a:r>
            <a:r>
              <a:rPr lang="en-US" altLang="ja-JP" sz="1800" dirty="0" smtClean="0"/>
              <a:t>〈</a:t>
            </a:r>
            <a:r>
              <a:rPr lang="ja-JP" altLang="en-US" sz="1800" dirty="0" smtClean="0"/>
              <a:t>勉強道具・洗面道具・食器・衣類・家具・食物</a:t>
            </a:r>
            <a:r>
              <a:rPr lang="en-US" altLang="ja-JP" sz="1800" dirty="0" smtClean="0"/>
              <a:t>…〉</a:t>
            </a:r>
          </a:p>
          <a:p>
            <a:pPr marL="0" indent="0">
              <a:buNone/>
            </a:pPr>
            <a:r>
              <a:rPr kumimoji="1" lang="ja-JP" altLang="en-US" sz="1800" dirty="0"/>
              <a:t>　</a:t>
            </a:r>
            <a:r>
              <a:rPr kumimoji="1" lang="ja-JP" altLang="en-US" sz="1800" dirty="0" smtClean="0"/>
              <a:t>　　　　　　　②素材</a:t>
            </a:r>
            <a:r>
              <a:rPr kumimoji="1" lang="en-US" altLang="ja-JP" sz="1800" dirty="0" smtClean="0"/>
              <a:t>〈</a:t>
            </a:r>
            <a:r>
              <a:rPr kumimoji="1" lang="ja-JP" altLang="en-US" sz="1800" dirty="0" smtClean="0"/>
              <a:t>紙・竹・ガラス・せともの・金属</a:t>
            </a:r>
            <a:r>
              <a:rPr kumimoji="1" lang="en-US" altLang="ja-JP" sz="1800" dirty="0" smtClean="0"/>
              <a:t>…〉</a:t>
            </a:r>
          </a:p>
          <a:p>
            <a:pPr marL="0" indent="0">
              <a:buNone/>
            </a:pPr>
            <a:r>
              <a:rPr lang="ja-JP" altLang="en-US" sz="1800" dirty="0"/>
              <a:t>　</a:t>
            </a:r>
            <a:r>
              <a:rPr lang="ja-JP" altLang="en-US" sz="1800" dirty="0" smtClean="0"/>
              <a:t>　　　　　　　③属性</a:t>
            </a:r>
            <a:r>
              <a:rPr lang="en-US" altLang="ja-JP" sz="1800" dirty="0" smtClean="0"/>
              <a:t>〈</a:t>
            </a:r>
            <a:r>
              <a:rPr lang="ja-JP" altLang="en-US" sz="1800" dirty="0" smtClean="0"/>
              <a:t>大小、長短、太い・細い、軽重、温冷、固い・柔らかい、厚い・薄い、粗い・滑らか</a:t>
            </a:r>
            <a:r>
              <a:rPr lang="en-US" altLang="ja-JP" sz="1800" dirty="0" smtClean="0"/>
              <a:t>…〉</a:t>
            </a:r>
          </a:p>
          <a:p>
            <a:pPr marL="0" indent="0">
              <a:buNone/>
            </a:pPr>
            <a:r>
              <a:rPr lang="en-US" altLang="ja-JP" sz="1800" dirty="0" smtClean="0"/>
              <a:t>                    </a:t>
            </a:r>
          </a:p>
          <a:p>
            <a:pPr marL="0" indent="0">
              <a:buNone/>
            </a:pPr>
            <a:r>
              <a:rPr lang="en-US" altLang="ja-JP" sz="1800" dirty="0"/>
              <a:t> </a:t>
            </a:r>
            <a:r>
              <a:rPr lang="en-US" altLang="ja-JP" sz="1800" dirty="0" smtClean="0"/>
              <a:t>           </a:t>
            </a:r>
            <a:r>
              <a:rPr lang="ja-JP" altLang="en-US" sz="1800" dirty="0" smtClean="0"/>
              <a:t>　　　</a:t>
            </a:r>
            <a:r>
              <a:rPr lang="en-US" altLang="ja-JP" sz="1800" dirty="0" smtClean="0"/>
              <a:t> </a:t>
            </a:r>
            <a:r>
              <a:rPr lang="ja-JP" altLang="en-US" sz="1800" dirty="0" smtClean="0"/>
              <a:t>属性弁別の一つ</a:t>
            </a:r>
            <a:r>
              <a:rPr lang="en-US" altLang="ja-JP" sz="1800" dirty="0" smtClean="0"/>
              <a:t>〈</a:t>
            </a:r>
            <a:r>
              <a:rPr lang="ja-JP" altLang="en-US" sz="1800" dirty="0" smtClean="0"/>
              <a:t>臭いの弁別</a:t>
            </a:r>
            <a:r>
              <a:rPr lang="en-US" altLang="ja-JP" sz="1800" dirty="0" smtClean="0"/>
              <a:t>〉</a:t>
            </a:r>
            <a:r>
              <a:rPr lang="ja-JP" altLang="en-US" sz="1800" dirty="0" smtClean="0"/>
              <a:t>で、成子さんに臭覚障害があることに気づく</a:t>
            </a:r>
            <a:endParaRPr lang="en-US" altLang="ja-JP" sz="1800" dirty="0" smtClean="0"/>
          </a:p>
          <a:p>
            <a:pPr marL="0" indent="0">
              <a:buNone/>
            </a:pPr>
            <a:r>
              <a:rPr lang="ja-JP" altLang="en-US" sz="1800" dirty="0"/>
              <a:t>　</a:t>
            </a:r>
            <a:r>
              <a:rPr lang="ja-JP" altLang="en-US" sz="1800" dirty="0" smtClean="0"/>
              <a:t>　　　　　　　　　臭覚障害の事例～人間の感覚は有機的総合的。臭覚のように日頃目立たないものでも、全体に影響を</a:t>
            </a:r>
            <a:endParaRPr lang="en-US" altLang="ja-JP" sz="1800" dirty="0" smtClean="0"/>
          </a:p>
          <a:p>
            <a:pPr marL="0" indent="0">
              <a:buNone/>
            </a:pPr>
            <a:r>
              <a:rPr lang="ja-JP" altLang="en-US" sz="1800" dirty="0"/>
              <a:t>　</a:t>
            </a:r>
            <a:r>
              <a:rPr lang="ja-JP" altLang="en-US" sz="1800" dirty="0" smtClean="0"/>
              <a:t>　　　　　　　　　及 し、日常生活のいたるところに支障をきたす。</a:t>
            </a:r>
            <a:endParaRPr lang="en-US" altLang="ja-JP" sz="1800" dirty="0" smtClean="0"/>
          </a:p>
          <a:p>
            <a:pPr marL="0" indent="0">
              <a:buNone/>
            </a:pPr>
            <a:r>
              <a:rPr lang="ja-JP" altLang="en-US" sz="1800" dirty="0"/>
              <a:t>　</a:t>
            </a:r>
            <a:r>
              <a:rPr lang="ja-JP" altLang="en-US" sz="1800" dirty="0" smtClean="0"/>
              <a:t>　　　　　　　　　　　　　</a:t>
            </a:r>
            <a:endParaRPr lang="en-US" altLang="ja-JP" sz="1800" dirty="0" smtClean="0"/>
          </a:p>
          <a:p>
            <a:pPr marL="0" indent="0">
              <a:buNone/>
            </a:pPr>
            <a:r>
              <a:rPr lang="ja-JP" altLang="en-US" sz="1800" dirty="0" smtClean="0"/>
              <a:t>　　　　　　　　　　</a:t>
            </a:r>
            <a:endParaRPr lang="en-US" altLang="ja-JP" sz="1800" dirty="0" smtClean="0"/>
          </a:p>
          <a:p>
            <a:pPr marL="0" indent="0">
              <a:buNone/>
            </a:pPr>
            <a:r>
              <a:rPr lang="ja-JP" altLang="en-US" sz="2000" dirty="0" smtClean="0"/>
              <a:t>　　　　その人自身が、残っている感覚をいかに有効に使って人間行動の基礎を形成していくか。</a:t>
            </a:r>
            <a:endParaRPr lang="en-US" altLang="ja-JP" sz="2000" dirty="0" smtClean="0"/>
          </a:p>
          <a:p>
            <a:pPr marL="0" indent="0">
              <a:buNone/>
            </a:pPr>
            <a:endParaRPr lang="en-US" altLang="ja-JP" sz="1800" dirty="0"/>
          </a:p>
          <a:p>
            <a:pPr marL="0" indent="0">
              <a:buNone/>
            </a:pPr>
            <a:endParaRPr lang="en-US" altLang="ja-JP" sz="1800" dirty="0" smtClean="0"/>
          </a:p>
          <a:p>
            <a:pPr marL="0" indent="0">
              <a:buNone/>
            </a:pPr>
            <a:endParaRPr kumimoji="1" lang="en-US" altLang="ja-JP" sz="2000" dirty="0"/>
          </a:p>
          <a:p>
            <a:pPr marL="0" indent="0">
              <a:buNone/>
            </a:pPr>
            <a:endParaRPr kumimoji="1" lang="ja-JP" altLang="en-US" sz="2000" dirty="0"/>
          </a:p>
        </p:txBody>
      </p:sp>
      <p:sp>
        <p:nvSpPr>
          <p:cNvPr id="4" name="角丸四角形 3"/>
          <p:cNvSpPr/>
          <p:nvPr/>
        </p:nvSpPr>
        <p:spPr>
          <a:xfrm>
            <a:off x="257452" y="150922"/>
            <a:ext cx="3524435" cy="941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２　ヒトの初期学習</a:t>
            </a:r>
            <a:endParaRPr lang="en-US" altLang="ja-JP" dirty="0">
              <a:solidFill>
                <a:schemeClr val="tx1"/>
              </a:solidFill>
            </a:endParaRPr>
          </a:p>
          <a:p>
            <a:r>
              <a:rPr lang="ja-JP" altLang="en-US" dirty="0">
                <a:solidFill>
                  <a:schemeClr val="tx1"/>
                </a:solidFill>
              </a:rPr>
              <a:t>　　</a:t>
            </a:r>
            <a:r>
              <a:rPr lang="en-US" altLang="ja-JP" dirty="0" smtClean="0">
                <a:solidFill>
                  <a:schemeClr val="tx1"/>
                </a:solidFill>
              </a:rPr>
              <a:t>2.1</a:t>
            </a:r>
            <a:r>
              <a:rPr lang="ja-JP" altLang="en-US" dirty="0">
                <a:solidFill>
                  <a:schemeClr val="tx1"/>
                </a:solidFill>
              </a:rPr>
              <a:t>　感覚の障害　</a:t>
            </a:r>
            <a:r>
              <a:rPr lang="ja-JP" altLang="en-US" dirty="0" smtClean="0">
                <a:solidFill>
                  <a:schemeClr val="tx1"/>
                </a:solidFill>
              </a:rPr>
              <a:t>・</a:t>
            </a:r>
            <a:r>
              <a:rPr lang="ja-JP" altLang="en-US" dirty="0">
                <a:solidFill>
                  <a:schemeClr val="tx1"/>
                </a:solidFill>
              </a:rPr>
              <a:t>・・・・・・</a:t>
            </a:r>
            <a:r>
              <a:rPr lang="en-US" altLang="ja-JP" dirty="0" smtClean="0">
                <a:solidFill>
                  <a:schemeClr val="tx1"/>
                </a:solidFill>
              </a:rPr>
              <a:t>11</a:t>
            </a:r>
            <a:endParaRPr lang="en-US" altLang="ja-JP" dirty="0"/>
          </a:p>
        </p:txBody>
      </p:sp>
      <p:sp>
        <p:nvSpPr>
          <p:cNvPr id="6" name="右カーブ矢印 5"/>
          <p:cNvSpPr/>
          <p:nvPr/>
        </p:nvSpPr>
        <p:spPr>
          <a:xfrm>
            <a:off x="967666" y="4350058"/>
            <a:ext cx="461638" cy="67470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下矢印 7"/>
          <p:cNvSpPr/>
          <p:nvPr/>
        </p:nvSpPr>
        <p:spPr>
          <a:xfrm>
            <a:off x="4163628" y="5823750"/>
            <a:ext cx="346229" cy="310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00200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77049" y="958787"/>
            <a:ext cx="11327905" cy="5477524"/>
          </a:xfrm>
        </p:spPr>
        <p:txBody>
          <a:bodyPr>
            <a:normAutofit/>
          </a:bodyPr>
          <a:lstStyle/>
          <a:p>
            <a:pPr marL="0" indent="0">
              <a:buNone/>
            </a:pPr>
            <a:r>
              <a:rPr kumimoji="1" lang="ja-JP" altLang="en-US" sz="2400" dirty="0" smtClean="0"/>
              <a:t>感覚が自発的運動につながらない状態は・・</a:t>
            </a:r>
            <a:endParaRPr lang="en-US" altLang="ja-JP" sz="2400" dirty="0"/>
          </a:p>
          <a:p>
            <a:pPr marL="0" indent="0">
              <a:buNone/>
            </a:pPr>
            <a:r>
              <a:rPr kumimoji="1" lang="ja-JP" altLang="en-US" sz="1600" dirty="0" smtClean="0"/>
              <a:t>　　</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生理学的医学的な障害がないにもかかわらず、感覚を使おうとしない・初期の状態にとどまっている</a:t>
            </a:r>
            <a:endParaRPr kumimoji="1" lang="en-US" altLang="ja-JP" sz="1600" dirty="0" smtClean="0"/>
          </a:p>
          <a:p>
            <a:pPr marL="0" indent="0">
              <a:buNone/>
            </a:pPr>
            <a:r>
              <a:rPr kumimoji="1" lang="ja-JP" altLang="en-US" sz="1600" dirty="0" smtClean="0"/>
              <a:t>　　　　　　　　→感覚が自発的運動につながらず、人間行動の基礎が形成されない、感覚が日常生活の中に組み込まれない。</a:t>
            </a:r>
            <a:endParaRPr kumimoji="1" lang="en-US" altLang="ja-JP" sz="1600" dirty="0" smtClean="0"/>
          </a:p>
          <a:p>
            <a:pPr marL="0" indent="0">
              <a:buNone/>
            </a:pPr>
            <a:endParaRPr lang="en-US" altLang="ja-JP" sz="1600" dirty="0"/>
          </a:p>
          <a:p>
            <a:pPr marL="0" indent="0">
              <a:buNone/>
            </a:pPr>
            <a:r>
              <a:rPr kumimoji="1" lang="ja-JP" altLang="en-US" sz="2400" dirty="0" smtClean="0">
                <a:solidFill>
                  <a:srgbClr val="C00000"/>
                </a:solidFill>
              </a:rPr>
              <a:t>　　　　　　　　　　　　　　</a:t>
            </a:r>
            <a:endParaRPr kumimoji="1" lang="en-US" altLang="ja-JP" sz="2400" dirty="0" smtClean="0">
              <a:solidFill>
                <a:srgbClr val="C00000"/>
              </a:solidFill>
            </a:endParaRPr>
          </a:p>
          <a:p>
            <a:pPr marL="0" indent="0">
              <a:buNone/>
            </a:pPr>
            <a:endParaRPr lang="en-US" altLang="ja-JP" sz="2400" dirty="0">
              <a:solidFill>
                <a:srgbClr val="C00000"/>
              </a:solidFill>
            </a:endParaRPr>
          </a:p>
          <a:p>
            <a:pPr marL="0" indent="0">
              <a:buNone/>
            </a:pPr>
            <a:r>
              <a:rPr kumimoji="1" lang="ja-JP" altLang="en-US" sz="2400" dirty="0" smtClean="0">
                <a:solidFill>
                  <a:srgbClr val="C00000"/>
                </a:solidFill>
              </a:rPr>
              <a:t>目を使って運動を自発していく人間行動を育てる</a:t>
            </a:r>
            <a:endParaRPr kumimoji="1" lang="en-US" altLang="ja-JP" sz="2400" dirty="0" smtClean="0">
              <a:solidFill>
                <a:srgbClr val="C00000"/>
              </a:solidFill>
            </a:endParaRPr>
          </a:p>
          <a:p>
            <a:pPr marL="0" indent="0">
              <a:buNone/>
            </a:pPr>
            <a:r>
              <a:rPr lang="ja-JP" altLang="en-US" sz="2000" dirty="0">
                <a:solidFill>
                  <a:srgbClr val="C00000"/>
                </a:solidFill>
              </a:rPr>
              <a:t>　</a:t>
            </a:r>
            <a:r>
              <a:rPr lang="ja-JP" altLang="en-US" sz="2000" dirty="0" smtClean="0">
                <a:solidFill>
                  <a:srgbClr val="C00000"/>
                </a:solidFill>
              </a:rPr>
              <a:t>　　</a:t>
            </a:r>
            <a:endParaRPr lang="en-US" altLang="ja-JP" sz="2000" dirty="0" smtClean="0">
              <a:solidFill>
                <a:srgbClr val="C00000"/>
              </a:solidFill>
            </a:endParaRPr>
          </a:p>
          <a:p>
            <a:pPr marL="0" indent="0">
              <a:buNone/>
            </a:pPr>
            <a:r>
              <a:rPr kumimoji="1" lang="ja-JP" altLang="en-US" sz="2000" dirty="0">
                <a:solidFill>
                  <a:srgbClr val="C00000"/>
                </a:solidFill>
              </a:rPr>
              <a:t>　</a:t>
            </a:r>
            <a:r>
              <a:rPr kumimoji="1" lang="ja-JP" altLang="en-US" sz="2000" dirty="0" smtClean="0">
                <a:solidFill>
                  <a:srgbClr val="C00000"/>
                </a:solidFill>
              </a:rPr>
              <a:t>　　　　　　見つめる→追う→見比べる→確かめる→体の動き、特に手の動きとの協応</a:t>
            </a:r>
            <a:endParaRPr lang="en-US" altLang="ja-JP" sz="2000" dirty="0">
              <a:solidFill>
                <a:srgbClr val="C00000"/>
              </a:solidFill>
            </a:endParaRPr>
          </a:p>
          <a:p>
            <a:pPr marL="0" indent="0">
              <a:buNone/>
            </a:pPr>
            <a:r>
              <a:rPr kumimoji="1" lang="ja-JP" altLang="en-US" sz="1600" dirty="0" smtClean="0"/>
              <a:t>　　　　　　　　　　　　　　　　　　　</a:t>
            </a:r>
            <a:endParaRPr kumimoji="1" lang="en-US" altLang="ja-JP" sz="1600" dirty="0" smtClean="0"/>
          </a:p>
          <a:p>
            <a:pPr marL="0" indent="0">
              <a:buNone/>
            </a:pPr>
            <a:r>
              <a:rPr lang="ja-JP" altLang="en-US" sz="1600" dirty="0"/>
              <a:t>　</a:t>
            </a:r>
            <a:r>
              <a:rPr lang="ja-JP" altLang="en-US" sz="1600" dirty="0" smtClean="0"/>
              <a:t>　　　　　　　　　　　　　　　　　　</a:t>
            </a:r>
            <a:r>
              <a:rPr kumimoji="1" lang="ja-JP" altLang="en-US" sz="1600" dirty="0" smtClean="0"/>
              <a:t>反射的・生得的なものではない。細かい段階を踏んだ学習の積み重ねから成立していく。</a:t>
            </a:r>
            <a:endParaRPr kumimoji="1" lang="en-US" altLang="ja-JP" sz="1600" dirty="0" smtClean="0"/>
          </a:p>
          <a:p>
            <a:pPr marL="0" indent="0">
              <a:buNone/>
            </a:pPr>
            <a:r>
              <a:rPr lang="ja-JP" altLang="en-US" sz="1600" dirty="0"/>
              <a:t>　</a:t>
            </a:r>
            <a:r>
              <a:rPr lang="ja-JP" altLang="en-US" sz="1600" dirty="0" smtClean="0"/>
              <a:t>　　　　　　　　　　　　　　　　　　乳幼児期の例、開眼手術の事例から</a:t>
            </a:r>
            <a:endParaRPr kumimoji="1" lang="ja-JP" altLang="en-US" sz="1600" dirty="0"/>
          </a:p>
        </p:txBody>
      </p:sp>
      <p:sp>
        <p:nvSpPr>
          <p:cNvPr id="4" name="タイトル 1"/>
          <p:cNvSpPr>
            <a:spLocks noGrp="1"/>
          </p:cNvSpPr>
          <p:nvPr>
            <p:ph type="title"/>
          </p:nvPr>
        </p:nvSpPr>
        <p:spPr>
          <a:xfrm>
            <a:off x="399495" y="319596"/>
            <a:ext cx="5504156" cy="506028"/>
          </a:xfrm>
        </p:spPr>
        <p:txBody>
          <a:bodyPr>
            <a:normAutofit/>
          </a:bodyPr>
          <a:lstStyle/>
          <a:p>
            <a:r>
              <a:rPr kumimoji="1" lang="ja-JP" altLang="en-US" sz="2000" dirty="0" err="1" smtClean="0"/>
              <a:t>ー</a:t>
            </a:r>
            <a:r>
              <a:rPr kumimoji="1" lang="ja-JP" altLang="en-US" sz="2000" dirty="0" smtClean="0"/>
              <a:t>さらに重要な“感覚”の問題</a:t>
            </a:r>
            <a:r>
              <a:rPr kumimoji="1" lang="ja-JP" altLang="en-US" sz="1600" dirty="0" smtClean="0"/>
              <a:t>（ｐ．</a:t>
            </a:r>
            <a:r>
              <a:rPr kumimoji="1" lang="en-US" altLang="ja-JP" sz="1600" dirty="0" smtClean="0"/>
              <a:t>14</a:t>
            </a:r>
            <a:r>
              <a:rPr kumimoji="1" lang="ja-JP" altLang="en-US" sz="1600" dirty="0" smtClean="0"/>
              <a:t>）</a:t>
            </a:r>
            <a:r>
              <a:rPr kumimoji="1" lang="ja-JP" altLang="en-US" sz="1600" dirty="0" err="1" smtClean="0"/>
              <a:t>ー</a:t>
            </a:r>
            <a:endParaRPr kumimoji="1" lang="ja-JP" altLang="en-US" sz="1600" dirty="0"/>
          </a:p>
        </p:txBody>
      </p:sp>
      <p:sp>
        <p:nvSpPr>
          <p:cNvPr id="2" name="下矢印 1"/>
          <p:cNvSpPr/>
          <p:nvPr/>
        </p:nvSpPr>
        <p:spPr>
          <a:xfrm>
            <a:off x="3009530" y="2769833"/>
            <a:ext cx="328474" cy="745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8805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
            <a:ext cx="12011487" cy="6693762"/>
          </a:xfrm>
        </p:spPr>
        <p:txBody>
          <a:bodyPr>
            <a:normAutofit fontScale="92500" lnSpcReduction="10000"/>
          </a:bodyPr>
          <a:lstStyle/>
          <a:p>
            <a:pPr marL="0" lvl="0" indent="0">
              <a:buNone/>
            </a:pPr>
            <a:r>
              <a:rPr lang="ja-JP" altLang="en-US" sz="2000" dirty="0">
                <a:solidFill>
                  <a:srgbClr val="C00000"/>
                </a:solidFill>
              </a:rPr>
              <a:t>“いわゆる動く重症児</a:t>
            </a:r>
            <a:r>
              <a:rPr lang="ja-JP" altLang="en-US" sz="1600" dirty="0">
                <a:solidFill>
                  <a:prstClr val="black"/>
                </a:solidFill>
              </a:rPr>
              <a:t>”</a:t>
            </a:r>
            <a:endParaRPr lang="en-US" altLang="ja-JP" sz="1600" dirty="0">
              <a:solidFill>
                <a:prstClr val="black"/>
              </a:solidFill>
            </a:endParaRPr>
          </a:p>
          <a:p>
            <a:pPr marL="0" lvl="0" indent="0">
              <a:buNone/>
            </a:pPr>
            <a:r>
              <a:rPr lang="ja-JP" altLang="en-US" sz="2000" dirty="0" smtClean="0">
                <a:solidFill>
                  <a:srgbClr val="FF0000"/>
                </a:solidFill>
              </a:rPr>
              <a:t>●目の使い方</a:t>
            </a:r>
            <a:r>
              <a:rPr lang="ja-JP" altLang="en-US" sz="2000" dirty="0">
                <a:solidFill>
                  <a:prstClr val="black"/>
                </a:solidFill>
              </a:rPr>
              <a:t>　</a:t>
            </a:r>
            <a:endParaRPr lang="en-US" altLang="ja-JP" sz="2000" dirty="0" smtClean="0">
              <a:solidFill>
                <a:prstClr val="black"/>
              </a:solidFill>
            </a:endParaRPr>
          </a:p>
          <a:p>
            <a:pPr marL="0" lvl="0" indent="0">
              <a:buNone/>
            </a:pPr>
            <a:r>
              <a:rPr lang="ja-JP" altLang="en-US" sz="1600" dirty="0" smtClean="0">
                <a:solidFill>
                  <a:prstClr val="black"/>
                </a:solidFill>
              </a:rPr>
              <a:t>　視覚</a:t>
            </a:r>
            <a:r>
              <a:rPr lang="ja-JP" altLang="en-US" sz="1600" dirty="0">
                <a:solidFill>
                  <a:prstClr val="black"/>
                </a:solidFill>
              </a:rPr>
              <a:t>に生理的障害がないが視覚の使い方が初期の状態にとどまり、ヒトとしての感覚として成立せず、行動水準が</a:t>
            </a:r>
            <a:r>
              <a:rPr lang="ja-JP" altLang="en-US" sz="1600" dirty="0" smtClean="0">
                <a:solidFill>
                  <a:prstClr val="black"/>
                </a:solidFill>
              </a:rPr>
              <a:t>高まらない</a:t>
            </a:r>
            <a:r>
              <a:rPr lang="ja-JP" altLang="en-US" sz="1600" dirty="0">
                <a:solidFill>
                  <a:prstClr val="black"/>
                </a:solidFill>
              </a:rPr>
              <a:t>まま</a:t>
            </a:r>
            <a:r>
              <a:rPr lang="ja-JP" altLang="en-US" sz="1600" dirty="0" smtClean="0">
                <a:solidFill>
                  <a:prstClr val="black"/>
                </a:solidFill>
              </a:rPr>
              <a:t>意味</a:t>
            </a:r>
            <a:endParaRPr lang="en-US" altLang="ja-JP" sz="1600" dirty="0" smtClean="0">
              <a:solidFill>
                <a:prstClr val="black"/>
              </a:solidFill>
            </a:endParaRPr>
          </a:p>
          <a:p>
            <a:pPr marL="0" lvl="0" indent="0">
              <a:buNone/>
            </a:pPr>
            <a:r>
              <a:rPr lang="ja-JP" altLang="en-US" sz="1600" dirty="0">
                <a:solidFill>
                  <a:prstClr val="black"/>
                </a:solidFill>
              </a:rPr>
              <a:t>　</a:t>
            </a:r>
            <a:r>
              <a:rPr lang="ja-JP" altLang="en-US" sz="1600" dirty="0" smtClean="0">
                <a:solidFill>
                  <a:prstClr val="black"/>
                </a:solidFill>
              </a:rPr>
              <a:t>も</a:t>
            </a:r>
            <a:r>
              <a:rPr lang="ja-JP" altLang="en-US" sz="1600" dirty="0">
                <a:solidFill>
                  <a:prstClr val="black"/>
                </a:solidFill>
              </a:rPr>
              <a:t>無く動きまわってしまう。</a:t>
            </a:r>
            <a:endParaRPr lang="en-US" altLang="ja-JP" sz="1600" dirty="0">
              <a:solidFill>
                <a:prstClr val="black"/>
              </a:solidFill>
            </a:endParaRPr>
          </a:p>
          <a:p>
            <a:pPr marL="0" lvl="0" indent="0">
              <a:buNone/>
            </a:pPr>
            <a:r>
              <a:rPr lang="ja-JP" altLang="en-US" sz="1600" dirty="0" smtClean="0">
                <a:solidFill>
                  <a:prstClr val="black"/>
                </a:solidFill>
              </a:rPr>
              <a:t>　動き</a:t>
            </a:r>
            <a:r>
              <a:rPr lang="ja-JP" altLang="en-US" sz="1600" dirty="0">
                <a:solidFill>
                  <a:prstClr val="black"/>
                </a:solidFill>
              </a:rPr>
              <a:t>がすばやく次々と行動が変化、ものにぶつかったり転んだりせず、視覚に問題はないように見える</a:t>
            </a:r>
            <a:endParaRPr lang="en-US" altLang="ja-JP" sz="1600" dirty="0">
              <a:solidFill>
                <a:prstClr val="black"/>
              </a:solidFill>
            </a:endParaRPr>
          </a:p>
          <a:p>
            <a:pPr marL="0" lvl="0" indent="0">
              <a:buNone/>
            </a:pPr>
            <a:r>
              <a:rPr lang="ja-JP" altLang="en-US" sz="1600" dirty="0">
                <a:solidFill>
                  <a:prstClr val="black"/>
                </a:solidFill>
              </a:rPr>
              <a:t>　　</a:t>
            </a:r>
            <a:r>
              <a:rPr lang="ja-JP" altLang="en-US" sz="1600" dirty="0" smtClean="0">
                <a:solidFill>
                  <a:prstClr val="black"/>
                </a:solidFill>
              </a:rPr>
              <a:t>　　</a:t>
            </a:r>
            <a:r>
              <a:rPr lang="en-US" altLang="ja-JP" sz="1600" dirty="0" smtClean="0">
                <a:solidFill>
                  <a:prstClr val="black"/>
                </a:solidFill>
              </a:rPr>
              <a:t>※</a:t>
            </a:r>
            <a:r>
              <a:rPr lang="ja-JP" altLang="en-US" sz="1600" dirty="0">
                <a:solidFill>
                  <a:prstClr val="black"/>
                </a:solidFill>
              </a:rPr>
              <a:t>これは視覚を使って運動を自発しているのではなく、ある一瞬に見えた刺激に一方的に引きずられた、パターン化</a:t>
            </a:r>
            <a:r>
              <a:rPr lang="ja-JP" altLang="en-US" sz="1600" dirty="0" smtClean="0">
                <a:solidFill>
                  <a:prstClr val="black"/>
                </a:solidFill>
              </a:rPr>
              <a:t>した</a:t>
            </a:r>
            <a:r>
              <a:rPr lang="ja-JP" altLang="en-US" sz="1600" dirty="0">
                <a:solidFill>
                  <a:prstClr val="black"/>
                </a:solidFill>
              </a:rPr>
              <a:t>受動的・</a:t>
            </a:r>
            <a:r>
              <a:rPr lang="ja-JP" altLang="en-US" sz="1600" dirty="0" smtClean="0">
                <a:solidFill>
                  <a:prstClr val="black"/>
                </a:solidFill>
              </a:rPr>
              <a:t>固</a:t>
            </a:r>
            <a:endParaRPr lang="en-US" altLang="ja-JP" sz="1600" dirty="0" smtClean="0">
              <a:solidFill>
                <a:prstClr val="black"/>
              </a:solidFill>
            </a:endParaRPr>
          </a:p>
          <a:p>
            <a:pPr marL="0" lvl="0" indent="0">
              <a:buNone/>
            </a:pPr>
            <a:r>
              <a:rPr lang="ja-JP" altLang="en-US" sz="1600" dirty="0">
                <a:solidFill>
                  <a:prstClr val="black"/>
                </a:solidFill>
              </a:rPr>
              <a:t>　</a:t>
            </a:r>
            <a:r>
              <a:rPr lang="ja-JP" altLang="en-US" sz="1600" dirty="0" smtClean="0">
                <a:solidFill>
                  <a:prstClr val="black"/>
                </a:solidFill>
              </a:rPr>
              <a:t>　　　　　定的</a:t>
            </a:r>
            <a:r>
              <a:rPr lang="ja-JP" altLang="en-US" sz="1600" dirty="0">
                <a:solidFill>
                  <a:prstClr val="black"/>
                </a:solidFill>
              </a:rPr>
              <a:t>運動にすぎない</a:t>
            </a:r>
            <a:endParaRPr lang="en-US" altLang="ja-JP" sz="1600" dirty="0">
              <a:solidFill>
                <a:prstClr val="black"/>
              </a:solidFill>
            </a:endParaRPr>
          </a:p>
          <a:p>
            <a:pPr marL="0" lvl="0" indent="0">
              <a:buNone/>
            </a:pPr>
            <a:r>
              <a:rPr lang="ja-JP" altLang="en-US" sz="1600" dirty="0">
                <a:solidFill>
                  <a:prstClr val="black"/>
                </a:solidFill>
              </a:rPr>
              <a:t>　　　</a:t>
            </a:r>
            <a:r>
              <a:rPr lang="ja-JP" altLang="en-US" sz="1600" dirty="0" smtClean="0">
                <a:solidFill>
                  <a:prstClr val="black"/>
                </a:solidFill>
              </a:rPr>
              <a:t>　　　目</a:t>
            </a:r>
            <a:r>
              <a:rPr lang="ja-JP" altLang="en-US" sz="1600" dirty="0">
                <a:solidFill>
                  <a:prstClr val="black"/>
                </a:solidFill>
              </a:rPr>
              <a:t>の使い方が受動的固定的（探す・見つける・見比べる・確かめる・・という使い方をしない</a:t>
            </a:r>
            <a:r>
              <a:rPr lang="ja-JP" altLang="en-US" sz="1600" dirty="0" smtClean="0">
                <a:solidFill>
                  <a:prstClr val="black"/>
                </a:solidFill>
              </a:rPr>
              <a:t>）</a:t>
            </a:r>
            <a:endParaRPr lang="en-US" altLang="ja-JP" sz="1600" dirty="0" smtClean="0">
              <a:solidFill>
                <a:prstClr val="black"/>
              </a:solidFill>
            </a:endParaRPr>
          </a:p>
          <a:p>
            <a:pPr marL="0" lvl="0" indent="0">
              <a:buNone/>
            </a:pPr>
            <a:r>
              <a:rPr lang="ja-JP" altLang="en-US" sz="2000" dirty="0" smtClean="0">
                <a:solidFill>
                  <a:srgbClr val="FF0000"/>
                </a:solidFill>
              </a:rPr>
              <a:t>●手の使い方</a:t>
            </a:r>
            <a:endParaRPr lang="en-US" altLang="ja-JP" sz="2000" dirty="0" smtClean="0">
              <a:solidFill>
                <a:srgbClr val="FF0000"/>
              </a:solidFill>
            </a:endParaRPr>
          </a:p>
          <a:p>
            <a:pPr marL="0" lvl="0" indent="0">
              <a:buNone/>
            </a:pPr>
            <a:r>
              <a:rPr lang="ja-JP" altLang="en-US" sz="1600" dirty="0">
                <a:solidFill>
                  <a:prstClr val="black"/>
                </a:solidFill>
              </a:rPr>
              <a:t>　</a:t>
            </a:r>
            <a:r>
              <a:rPr lang="ja-JP" altLang="en-US" sz="1600" dirty="0" smtClean="0">
                <a:solidFill>
                  <a:prstClr val="black"/>
                </a:solidFill>
              </a:rPr>
              <a:t>機能的には障害はないが、ものを持たない、握ってもすぐに放り出してしまう、手がいつもぶらぶらしている。積極的にものに触らず、</a:t>
            </a:r>
            <a:endParaRPr lang="en-US" altLang="ja-JP" sz="1600" dirty="0" smtClean="0">
              <a:solidFill>
                <a:prstClr val="black"/>
              </a:solidFill>
            </a:endParaRPr>
          </a:p>
          <a:p>
            <a:pPr marL="0" lvl="0" indent="0">
              <a:buNone/>
            </a:pPr>
            <a:r>
              <a:rPr lang="ja-JP" altLang="en-US" sz="1600" dirty="0">
                <a:solidFill>
                  <a:prstClr val="black"/>
                </a:solidFill>
              </a:rPr>
              <a:t>　</a:t>
            </a:r>
            <a:r>
              <a:rPr lang="ja-JP" altLang="en-US" sz="1600" dirty="0" smtClean="0">
                <a:solidFill>
                  <a:prstClr val="black"/>
                </a:solidFill>
              </a:rPr>
              <a:t>事物の表面のつやなどに反応して、それをひっかいたりたたいたりするだけである。</a:t>
            </a:r>
            <a:endParaRPr lang="en-US" altLang="ja-JP" sz="1600" dirty="0" smtClean="0">
              <a:solidFill>
                <a:prstClr val="black"/>
              </a:solidFill>
            </a:endParaRPr>
          </a:p>
          <a:p>
            <a:pPr marL="0" lvl="0" indent="0">
              <a:buNone/>
            </a:pPr>
            <a:endParaRPr lang="en-US" altLang="ja-JP" sz="1600" dirty="0" smtClean="0">
              <a:solidFill>
                <a:prstClr val="black"/>
              </a:solidFill>
            </a:endParaRPr>
          </a:p>
          <a:p>
            <a:pPr marL="0" lvl="0" indent="0">
              <a:buNone/>
            </a:pPr>
            <a:r>
              <a:rPr lang="ja-JP" altLang="en-US" sz="1600" dirty="0" smtClean="0">
                <a:solidFill>
                  <a:prstClr val="black"/>
                </a:solidFill>
              </a:rPr>
              <a:t>視覚が、ヒトの感覚としてその人自身の行動の中に組み込まれていない。</a:t>
            </a:r>
            <a:endParaRPr lang="en-US" altLang="ja-JP" sz="1600" dirty="0" smtClean="0">
              <a:solidFill>
                <a:prstClr val="black"/>
              </a:solidFill>
            </a:endParaRPr>
          </a:p>
          <a:p>
            <a:pPr marL="0" lvl="0" indent="0">
              <a:buNone/>
            </a:pPr>
            <a:r>
              <a:rPr lang="ja-JP" altLang="en-US" sz="1600" dirty="0" smtClean="0">
                <a:solidFill>
                  <a:prstClr val="black"/>
                </a:solidFill>
              </a:rPr>
              <a:t>初期学習の不足のため行動全体を自分自身で調節できない。</a:t>
            </a:r>
            <a:endParaRPr lang="en-US" altLang="ja-JP" sz="1600" dirty="0" smtClean="0">
              <a:solidFill>
                <a:prstClr val="black"/>
              </a:solidFill>
            </a:endParaRPr>
          </a:p>
          <a:p>
            <a:pPr marL="0" lvl="0" indent="0">
              <a:buNone/>
            </a:pPr>
            <a:r>
              <a:rPr lang="ja-JP" altLang="en-US" sz="1600" dirty="0" smtClean="0">
                <a:solidFill>
                  <a:prstClr val="black"/>
                </a:solidFill>
              </a:rPr>
              <a:t>外界を構成するための位置・方向・順序などのその子の行動の基準が形成されていないので、外界が全体としての一つのまとまりに</a:t>
            </a:r>
            <a:r>
              <a:rPr lang="ja-JP" altLang="en-US" sz="1600" dirty="0" err="1" smtClean="0">
                <a:solidFill>
                  <a:prstClr val="black"/>
                </a:solidFill>
              </a:rPr>
              <a:t>なっ</a:t>
            </a:r>
            <a:endParaRPr lang="en-US" altLang="ja-JP" sz="1600" dirty="0" smtClean="0">
              <a:solidFill>
                <a:prstClr val="black"/>
              </a:solidFill>
            </a:endParaRPr>
          </a:p>
          <a:p>
            <a:pPr marL="0" lvl="0" indent="0">
              <a:buNone/>
            </a:pPr>
            <a:r>
              <a:rPr lang="ja-JP" altLang="en-US" sz="1600" dirty="0" smtClean="0">
                <a:solidFill>
                  <a:prstClr val="black"/>
                </a:solidFill>
              </a:rPr>
              <a:t>ていない。</a:t>
            </a:r>
            <a:endParaRPr lang="en-US" altLang="ja-JP" sz="1600" dirty="0" smtClean="0">
              <a:solidFill>
                <a:prstClr val="black"/>
              </a:solidFill>
            </a:endParaRPr>
          </a:p>
          <a:p>
            <a:pPr marL="0" lvl="0" indent="0">
              <a:buNone/>
            </a:pPr>
            <a:r>
              <a:rPr lang="ja-JP" altLang="en-US" sz="1600" dirty="0" smtClean="0">
                <a:solidFill>
                  <a:prstClr val="black"/>
                </a:solidFill>
              </a:rPr>
              <a:t>運動はとめどなく、</a:t>
            </a:r>
            <a:r>
              <a:rPr lang="ja-JP" altLang="en-US" sz="1600" dirty="0" smtClean="0">
                <a:solidFill>
                  <a:srgbClr val="0070C0"/>
                </a:solidFill>
              </a:rPr>
              <a:t>始めと終わり</a:t>
            </a:r>
            <a:r>
              <a:rPr lang="ja-JP" altLang="en-US" sz="1600" dirty="0" smtClean="0">
                <a:solidFill>
                  <a:prstClr val="black"/>
                </a:solidFill>
              </a:rPr>
              <a:t>がない。　　</a:t>
            </a:r>
            <a:endParaRPr lang="en-US" altLang="ja-JP" sz="1600" dirty="0" smtClean="0">
              <a:solidFill>
                <a:prstClr val="black"/>
              </a:solidFill>
            </a:endParaRPr>
          </a:p>
          <a:p>
            <a:pPr marL="0" lvl="0" indent="0">
              <a:buNone/>
            </a:pPr>
            <a:r>
              <a:rPr lang="ja-JP" altLang="en-US" sz="1600" dirty="0">
                <a:solidFill>
                  <a:prstClr val="black"/>
                </a:solidFill>
              </a:rPr>
              <a:t>　</a:t>
            </a:r>
            <a:r>
              <a:rPr lang="ja-JP" altLang="en-US" sz="1600" dirty="0" smtClean="0">
                <a:solidFill>
                  <a:prstClr val="black"/>
                </a:solidFill>
              </a:rPr>
              <a:t>　　</a:t>
            </a:r>
            <a:endParaRPr lang="en-US" altLang="ja-JP" sz="1600" dirty="0" smtClean="0">
              <a:solidFill>
                <a:prstClr val="black"/>
              </a:solidFill>
            </a:endParaRPr>
          </a:p>
          <a:p>
            <a:pPr marL="0" lvl="0" indent="0">
              <a:buNone/>
            </a:pPr>
            <a:r>
              <a:rPr lang="ja-JP" altLang="en-US" sz="16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事例：</a:t>
            </a:r>
            <a:r>
              <a:rPr lang="en-US" altLang="ja-JP" sz="2000" dirty="0" smtClean="0">
                <a:solidFill>
                  <a:prstClr val="black"/>
                </a:solidFill>
              </a:rPr>
              <a:t>K</a:t>
            </a:r>
            <a:r>
              <a:rPr lang="ja-JP" altLang="en-US" sz="2000" dirty="0" err="1" smtClean="0">
                <a:solidFill>
                  <a:prstClr val="black"/>
                </a:solidFill>
              </a:rPr>
              <a:t>さん</a:t>
            </a:r>
            <a:r>
              <a:rPr lang="en-US" altLang="ja-JP" sz="2000" dirty="0" smtClean="0">
                <a:solidFill>
                  <a:prstClr val="black"/>
                </a:solidFill>
              </a:rPr>
              <a:t>】</a:t>
            </a:r>
            <a:r>
              <a:rPr lang="ja-JP" altLang="en-US" sz="2000" dirty="0" smtClean="0">
                <a:solidFill>
                  <a:prstClr val="black"/>
                </a:solidFill>
              </a:rPr>
              <a:t>ものを手に持ちひらひらさせて動き回って</a:t>
            </a:r>
            <a:r>
              <a:rPr lang="ja-JP" altLang="en-US" sz="2000" dirty="0" smtClean="0">
                <a:solidFill>
                  <a:prstClr val="black"/>
                </a:solidFill>
              </a:rPr>
              <a:t>いた</a:t>
            </a:r>
            <a:r>
              <a:rPr lang="en-US" altLang="ja-JP" sz="2000" dirty="0" smtClean="0">
                <a:solidFill>
                  <a:prstClr val="black"/>
                </a:solidFill>
              </a:rPr>
              <a:t>K</a:t>
            </a:r>
            <a:r>
              <a:rPr lang="ja-JP" altLang="en-US" sz="2000" dirty="0" smtClean="0">
                <a:solidFill>
                  <a:prstClr val="black"/>
                </a:solidFill>
              </a:rPr>
              <a:t>さん</a:t>
            </a:r>
            <a:r>
              <a:rPr lang="ja-JP" altLang="en-US" sz="2000" dirty="0" smtClean="0">
                <a:solidFill>
                  <a:prstClr val="black"/>
                </a:solidFill>
              </a:rPr>
              <a:t>が、分類・見本合わせ</a:t>
            </a:r>
            <a:r>
              <a:rPr lang="ja-JP" altLang="en-US" sz="2000" dirty="0" smtClean="0">
                <a:solidFill>
                  <a:prstClr val="black"/>
                </a:solidFill>
              </a:rPr>
              <a:t>学習を</a:t>
            </a:r>
            <a:r>
              <a:rPr lang="ja-JP" altLang="en-US" sz="2000" dirty="0" smtClean="0">
                <a:solidFill>
                  <a:prstClr val="black"/>
                </a:solidFill>
              </a:rPr>
              <a:t>するようになり、</a:t>
            </a:r>
            <a:r>
              <a:rPr lang="ja-JP" altLang="en-US" sz="2000" dirty="0" smtClean="0">
                <a:solidFill>
                  <a:prstClr val="black"/>
                </a:solidFill>
              </a:rPr>
              <a:t>鋭く　</a:t>
            </a:r>
            <a:endParaRPr lang="en-US" altLang="ja-JP" sz="2000" dirty="0" smtClean="0">
              <a:solidFill>
                <a:prstClr val="black"/>
              </a:solidFill>
            </a:endParaRPr>
          </a:p>
          <a:p>
            <a:pPr marL="0" lvl="0" indent="0">
              <a:buNone/>
            </a:pPr>
            <a:r>
              <a:rPr lang="ja-JP" altLang="en-US" sz="2000" dirty="0">
                <a:solidFill>
                  <a:prstClr val="black"/>
                </a:solidFill>
              </a:rPr>
              <a:t>　</a:t>
            </a:r>
            <a:r>
              <a:rPr lang="ja-JP" altLang="en-US" sz="2000" dirty="0" smtClean="0">
                <a:solidFill>
                  <a:prstClr val="black"/>
                </a:solidFill>
              </a:rPr>
              <a:t>　　　　　　　　</a:t>
            </a:r>
            <a:r>
              <a:rPr lang="ja-JP" altLang="en-US" sz="2000" dirty="0" smtClean="0">
                <a:solidFill>
                  <a:prstClr val="black"/>
                </a:solidFill>
              </a:rPr>
              <a:t>「</a:t>
            </a:r>
            <a:r>
              <a:rPr lang="ja-JP" altLang="en-US" sz="2000" dirty="0" smtClean="0">
                <a:solidFill>
                  <a:prstClr val="black"/>
                </a:solidFill>
              </a:rPr>
              <a:t>形」を見分けていく様子</a:t>
            </a:r>
            <a:r>
              <a:rPr lang="ja-JP" altLang="en-US" sz="2000" dirty="0" smtClean="0">
                <a:solidFill>
                  <a:prstClr val="black"/>
                </a:solidFill>
              </a:rPr>
              <a:t>。一見関わりなく思われるが、</a:t>
            </a:r>
            <a:r>
              <a:rPr lang="en-US" altLang="ja-JP" sz="2000" dirty="0" smtClean="0">
                <a:solidFill>
                  <a:prstClr val="black"/>
                </a:solidFill>
              </a:rPr>
              <a:t>K</a:t>
            </a:r>
            <a:r>
              <a:rPr lang="ja-JP" altLang="en-US" sz="2000" dirty="0" err="1" smtClean="0">
                <a:solidFill>
                  <a:prstClr val="black"/>
                </a:solidFill>
              </a:rPr>
              <a:t>さん</a:t>
            </a:r>
            <a:r>
              <a:rPr lang="ja-JP" altLang="en-US" sz="2000" dirty="0" err="1" smtClean="0">
                <a:solidFill>
                  <a:prstClr val="black"/>
                </a:solidFill>
              </a:rPr>
              <a:t>に</a:t>
            </a:r>
            <a:r>
              <a:rPr lang="ja-JP" altLang="en-US" sz="2000" dirty="0" smtClean="0">
                <a:solidFill>
                  <a:prstClr val="black"/>
                </a:solidFill>
              </a:rPr>
              <a:t>と</a:t>
            </a:r>
            <a:r>
              <a:rPr lang="ja-JP" altLang="en-US" sz="2000" dirty="0">
                <a:solidFill>
                  <a:prstClr val="black"/>
                </a:solidFill>
              </a:rPr>
              <a:t>って</a:t>
            </a:r>
            <a:r>
              <a:rPr lang="ja-JP" altLang="en-US" sz="2000" dirty="0" smtClean="0">
                <a:solidFill>
                  <a:prstClr val="black"/>
                </a:solidFill>
              </a:rPr>
              <a:t>「</a:t>
            </a:r>
            <a:r>
              <a:rPr lang="ja-JP" altLang="en-US" sz="2000" dirty="0" smtClean="0">
                <a:solidFill>
                  <a:prstClr val="black"/>
                </a:solidFill>
              </a:rPr>
              <a:t>触覚</a:t>
            </a:r>
            <a:r>
              <a:rPr lang="ja-JP" altLang="en-US" sz="2000" dirty="0" smtClean="0">
                <a:solidFill>
                  <a:prstClr val="black"/>
                </a:solidFill>
              </a:rPr>
              <a:t>」は重要な意味を持つ</a:t>
            </a:r>
            <a:r>
              <a:rPr lang="ja-JP" altLang="en-US" sz="1600" dirty="0" smtClean="0">
                <a:solidFill>
                  <a:prstClr val="black"/>
                </a:solidFill>
              </a:rPr>
              <a:t>　</a:t>
            </a:r>
            <a:endParaRPr kumimoji="1" lang="ja-JP" altLang="en-US" dirty="0"/>
          </a:p>
        </p:txBody>
      </p:sp>
    </p:spTree>
    <p:extLst>
      <p:ext uri="{BB962C8B-B14F-4D97-AF65-F5344CB8AC3E}">
        <p14:creationId xmlns:p14="http://schemas.microsoft.com/office/powerpoint/2010/main" val="2953599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5915</TotalTime>
  <Words>1430</Words>
  <Application>Microsoft Office PowerPoint</Application>
  <PresentationFormat>ワイド画面</PresentationFormat>
  <Paragraphs>790</Paragraphs>
  <Slides>59</Slides>
  <Notes>4</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0</vt:i4>
      </vt:variant>
      <vt:variant>
        <vt:lpstr>スライド タイトル</vt:lpstr>
      </vt:variant>
      <vt:variant>
        <vt:i4>59</vt:i4>
      </vt:variant>
    </vt:vector>
  </HeadingPairs>
  <TitlesOfParts>
    <vt:vector size="64" baseType="lpstr">
      <vt:lpstr>ＭＳ Ｐゴシック</vt:lpstr>
      <vt:lpstr>Arial</vt:lpstr>
      <vt:lpstr>Calibri</vt:lpstr>
      <vt:lpstr>Calibri Light</vt:lpstr>
      <vt:lpstr>Office テーマ</vt:lpstr>
      <vt:lpstr>　山梨重複障害教育研究会２０２０．８．２３  　　　　　　　　　　　　『人間行動の成りたち』を読む（第五回）</vt:lpstr>
      <vt:lpstr>　重複障害教育は 　　　　　　　　　　　　　　　　　　　　　　　　　　　　　　　　　　　　　　　　　　　　　　　　　　　　　　　　　　　　　　　人間行動のより深い理解に基づき、 　　　　　　　　　　　　　　　　　　　　　　　　　　　　　　　　　　　　　　　　　　　　　　　　　　　　　　　　　　　　　　　「くふうする教育」「考える教育」であり、 　　　　　　　　　　　　　　　　　　　　　　　　　　　　　　　　　　　　　　　　　　　　　　　　　　　　　　　　　　　　　　　　　　　すべての教育の礎である。</vt:lpstr>
      <vt:lpstr>PowerPoint プレゼンテーション</vt:lpstr>
      <vt:lpstr>中島先生が盲ろう教育から学んだ2つのこと（ｐ．７）</vt:lpstr>
      <vt:lpstr>（ｐ．9） ・ヒトとしての触覚の基礎 　　 　寝たきりの子供→体を起こす→手で支えて立つ→歩く  　　　　　　　　　　　　　　　　　　　　　　　　→手を伸ばしてものを握り→持つ→すべらせる→人や事物に触る</vt:lpstr>
      <vt:lpstr>PowerPoint プレゼンテーション</vt:lpstr>
      <vt:lpstr>PowerPoint プレゼンテーション</vt:lpstr>
      <vt:lpstr>ーさらに重要な“感覚”の問題（ｐ．14）ー</vt:lpstr>
      <vt:lpstr>PowerPoint プレゼンテーション</vt:lpstr>
      <vt:lpstr>PowerPoint プレゼンテーション</vt:lpstr>
      <vt:lpstr>２　ヒトの初期学習 　　2.2　初期の感覚と運動・・・・・・・・16</vt:lpstr>
      <vt:lpstr>PowerPoint プレゼンテーション</vt:lpstr>
      <vt:lpstr>PowerPoint プレゼンテーション</vt:lpstr>
      <vt:lpstr>２　ヒトの初期学習 　　2.3　感覚の芽生えと運動の自発・・・・・22</vt:lpstr>
      <vt:lpstr>教育は不可能なことを可能にすることではない。 その子が何気なくならできることを、意図的にできるようにすることである。（ｐ．23）</vt:lpstr>
      <vt:lpstr>２　ヒトの初期学習 　　2.4　目の使い方と手の動かし方・・・・・26</vt:lpstr>
      <vt:lpstr>PowerPoint プレゼンテーション</vt:lpstr>
      <vt:lpstr>●「持つ」→道具を使う　…運動の自発の仕方の代表として…（ｐ．33）  　　　　　　　「持つ」の基礎・・・体を起こす、座る、立つ、歩く、手を伸ばす    　　　　　　　　　　　　　　　　　　　　　　　　　　　　　①　手掌の触刺激に慣れ、ものを握る 　　　　　　　　　　　　　　　　　　　　　　　　　　　　　②　つかむ・離す、指の分化・関節の内外転により「持つ」 　　　　　　　　　　　　　　　　　　　　　　　　　　　　　③　触る・見るの高次化、両手の協応によって道具を使う　　　　　　　</vt:lpstr>
      <vt:lpstr>　 「握る」から「持つ」へ　（ｐ．35）</vt:lpstr>
      <vt:lpstr>道具を使う　（ｐ．36）</vt:lpstr>
      <vt:lpstr>２　ヒトの初期学習 　　2.5　行動の原動力・・・・37</vt:lpstr>
      <vt:lpstr>PowerPoint プレゼンテーション</vt:lpstr>
      <vt:lpstr>３　概念行動の基礎学習 　　3.1　探索と定位・・・・40</vt:lpstr>
      <vt:lpstr>PowerPoint プレゼンテーション</vt:lpstr>
      <vt:lpstr>PowerPoint プレゼンテーション</vt:lpstr>
      <vt:lpstr>３．２　方向づけ、位置づけ、順序づけ・・・・４５</vt:lpstr>
      <vt:lpstr>PowerPoint プレゼンテーション</vt:lpstr>
      <vt:lpstr>【見本合わせ】　～3つの見比べ～　　p.４７ 　　　　　　　　　　二方向への分化により見本合わせが可能になる 　　　　　　　　　　　学習の初期では単なる分類・比較だった「同じ・違う」が、ある基準を定めた比較になる  　　　　●　　▲（選択項）　　　　　３つの見比べ・・・まず、見本を見て、次に選択項を見比べ、すぐに選択せず 　　　　　　　　　　　　　　　　　　　　　　　　　　　　　　　 　　　　　　　　　　　　　　　　　　　　　　　　　　　　　　　　　　　　　　　もう一度見本を見直し、見本と同じ選択項を選ぶ 　　　　　　●（見本項）</vt:lpstr>
      <vt:lpstr>【複数の基準を使いこなす】 　　　　見本合わせ・３つの見比べにより形成された基準を、複数、柔軟に使い分けていく 　　　　　一つの基準に固定しない、複数の基準を持って、状況に応じて使い分けられ、行動の順序を変えたり分類の仕方　 　　　　　を変えたりできるようにする。 </vt:lpstr>
      <vt:lpstr>ことば　　p.４８</vt:lpstr>
      <vt:lpstr>４　記号操作の基礎学習 　　 　　　　　４．１　文字の基礎学習・・・・p.４８</vt:lpstr>
      <vt:lpstr>文字学習の順序　―文字を記号として操作する基礎―　　p.４９ 　 　　 ●文字学習の順序1～１４　大切なことは、この通りに順に学習させることではなく、これら基本の道筋に沿いながら、 　　　　　　　　　　　　　　　　　　　　　子どもたち一人一人の状態に合わせて学習法を工夫していくことである。  　　　　　　　　　　　　　　　　　　　　　形の弁別から字形の弁別へ。　　→限定されたいくつかの音の中から対応する字形を選択する。 　　　　　　　　　　　　　　　　　　　　　　　　　　　　　　 　　　　　　　　　　　　　　　　　　　　　　　　　　　　　　　　　　　　　　　　　　　　　　　　　　　※いきなり、文字―音を結合させない</vt:lpstr>
      <vt:lpstr>文字学習の順序　―文字を記号として操作する基礎―</vt:lpstr>
      <vt:lpstr>PowerPoint プレゼンテーション</vt:lpstr>
      <vt:lpstr>文字学習の順序　―文字を記号として操作する基礎―</vt:lpstr>
      <vt:lpstr>実物をことばで表す（一問一答）　　　　　　　　　　　　　　　　　　　　　　　　　　　　　　　　　　　　お湯と水・・熱い・冷たいをことばで表す</vt:lpstr>
      <vt:lpstr>文字学習の順序　―文字を記号として操作する基礎―</vt:lpstr>
      <vt:lpstr>  文字を記号として操作するための　―枠組み・図形の重なり合い―  　　　　　　　　　　　　枠を使って文字を、位置づけ・方向づけ・順序付け、自由に変換できるものにする。 </vt:lpstr>
      <vt:lpstr>PowerPoint プレゼンテーション</vt:lpstr>
      <vt:lpstr>PowerPoint プレゼンテーション</vt:lpstr>
      <vt:lpstr>イコール、　＝、の意味　　　　</vt:lpstr>
      <vt:lpstr>大きさ・高さ・長さ・重さ・・・様々な属性の比較をする</vt:lpstr>
      <vt:lpstr> 　　  　 </vt:lpstr>
      <vt:lpstr>順に並べる並列の学習 　　　　　　　 　　　　　　並べることで初めと終わりを持つ直線ができる→　数の始まり</vt:lpstr>
      <vt:lpstr>はめ板（形の弁別の状態） 　　 　　　→棒タイル（長さ順序付けの状態）  　　　　　　　→バラタイル　（１が5個集まると５）　　　　　　　　　　　　　　</vt:lpstr>
      <vt:lpstr>PowerPoint プレゼンテーション</vt:lpstr>
      <vt:lpstr>・１～５の円筒は並べることができる  ・バラのブロックにすると、1個入れては数字を載せてしまう 　　　　　　　　　（おそらく、1回の動作に対応して数字タイルを置いたのでは？）  ・ブロックやバラタイルで「移し替え」を行う 　　　　　　　　　　 　　　　５のブロックを移し替えるときに、ブロック５個をまとめて持った！ 　　　　　　　　　　　　　　　　　　　　　　　　　　　　　→５の固まりを自分で作った</vt:lpstr>
      <vt:lpstr>数字を見て実物を並べる、実物を見て数字を選ぶ  　　　　　　　　　　　　　　　比べられるように、いつも２つの問題を並べて問いかける</vt:lpstr>
      <vt:lpstr>  1～５と同じように、６～１０を学習する  　　　　　長さの順序付け～木枠・棒タイル　　　　　　　　　　白・黒２色で５の固まりを意識した棒タイル～バラタイル　　　　　　　　  </vt:lpstr>
      <vt:lpstr>４＋２＝６ 　　　４と２の棒タイルを移動して６を作る  逆の動きで 　　　６－２＝４  タイルを動かしても、枠が残っているので元の数が消えてしまわない</vt:lpstr>
      <vt:lpstr>足し算・引き算の学習の仕方のいろいろ</vt:lpstr>
      <vt:lpstr>繰り上がり・繰り下がり　　　　『人間行動の成りたち』　p.57～</vt:lpstr>
      <vt:lpstr>PowerPoint プレゼンテーション</vt:lpstr>
      <vt:lpstr>PowerPoint プレゼンテーション</vt:lpstr>
      <vt:lpstr>PowerPoint プレゼンテーション</vt:lpstr>
      <vt:lpstr>位取りの学習  数が大きくなると、位取りが重要な課題になる 　　　数字は左に1桁進むと10倍大きくなるが、同じ桁の中の加減算は同じ操作である 　　　数が拡大しても1桁の加減算と同様に取り扱える 　　　　　　　 ※このとき　「＝」同じ　　　 　　　　　　　　　　　　　　の理解が重要になってくる。→右辺と左辺のつりあい</vt:lpstr>
      <vt:lpstr>乗除算</vt:lpstr>
      <vt:lpstr>PowerPoint プレゼンテーション</vt:lpstr>
      <vt:lpstr>マイナスの方向への拡大　  p.58</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『人間行動の成りたち』を読む（１）</dc:title>
  <dc:creator>間野 明美</dc:creator>
  <cp:lastModifiedBy>間野 明美</cp:lastModifiedBy>
  <cp:revision>370</cp:revision>
  <cp:lastPrinted>2018-08-17T00:58:12Z</cp:lastPrinted>
  <dcterms:created xsi:type="dcterms:W3CDTF">2018-07-02T02:31:38Z</dcterms:created>
  <dcterms:modified xsi:type="dcterms:W3CDTF">2022-10-15T09:33:28Z</dcterms:modified>
</cp:coreProperties>
</file>